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33"/>
  </p:notesMasterIdLst>
  <p:sldIdLst>
    <p:sldId id="300" r:id="rId7"/>
    <p:sldId id="256" r:id="rId8"/>
    <p:sldId id="257" r:id="rId9"/>
    <p:sldId id="259" r:id="rId10"/>
    <p:sldId id="260" r:id="rId11"/>
    <p:sldId id="295" r:id="rId12"/>
    <p:sldId id="304" r:id="rId13"/>
    <p:sldId id="264" r:id="rId14"/>
    <p:sldId id="301" r:id="rId15"/>
    <p:sldId id="261" r:id="rId16"/>
    <p:sldId id="263" r:id="rId17"/>
    <p:sldId id="265" r:id="rId18"/>
    <p:sldId id="266" r:id="rId19"/>
    <p:sldId id="267" r:id="rId20"/>
    <p:sldId id="302" r:id="rId21"/>
    <p:sldId id="269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4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acy 101" id="{E90ECD7A-14C6-E945-9E5C-59C9A8F57879}">
          <p14:sldIdLst>
            <p14:sldId id="300"/>
            <p14:sldId id="256"/>
            <p14:sldId id="257"/>
            <p14:sldId id="259"/>
            <p14:sldId id="260"/>
            <p14:sldId id="295"/>
            <p14:sldId id="304"/>
            <p14:sldId id="264"/>
          </p14:sldIdLst>
        </p14:section>
        <p14:section name="Exercising your rights" id="{06427B2A-5444-7549-B565-9B0DBF2D3C27}">
          <p14:sldIdLst>
            <p14:sldId id="301"/>
            <p14:sldId id="261"/>
            <p14:sldId id="263"/>
            <p14:sldId id="265"/>
            <p14:sldId id="266"/>
            <p14:sldId id="267"/>
          </p14:sldIdLst>
        </p14:section>
        <p14:section name="More ways to protect yourself" id="{B06FF38A-497B-DC4B-AB57-5F9425753414}">
          <p14:sldIdLst>
            <p14:sldId id="302"/>
            <p14:sldId id="269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9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C2FF"/>
    <a:srgbClr val="6BAA2D"/>
    <a:srgbClr val="005788"/>
    <a:srgbClr val="FF5700"/>
    <a:srgbClr val="000000"/>
    <a:srgbClr val="A01C79"/>
    <a:srgbClr val="538725"/>
    <a:srgbClr val="254703"/>
    <a:srgbClr val="578C26"/>
    <a:srgbClr val="295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B6124-45CF-2544-BEA7-60174AC55C46}" v="1076" dt="2019-09-04T15:07: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3" autoAdjust="0"/>
  </p:normalViewPr>
  <p:slideViewPr>
    <p:cSldViewPr snapToGrid="0" snapToObjects="1">
      <p:cViewPr varScale="1">
        <p:scale>
          <a:sx n="60" d="100"/>
          <a:sy n="60" d="100"/>
        </p:scale>
        <p:origin x="38" y="3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48D65-32F4-854A-BDC8-F4A77AA22EB0}" type="datetimeFigureOut"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B602-7F37-D040-8921-E7E5F80D33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7777-6-350038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26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670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965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332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01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39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uk-UA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944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317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417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347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1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uk-UA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0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773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27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406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909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674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71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96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00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uk-UA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8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54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800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B602-7F37-D040-8921-E7E5F80D33EE}" type="slidenum">
              <a:rPr lang="uk-UA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65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08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6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man standing and texting on her smartphone">
            <a:extLst>
              <a:ext uri="{FF2B5EF4-FFF2-40B4-BE49-F238E27FC236}">
                <a16:creationId xmlns:a16="http://schemas.microsoft.com/office/drawing/2014/main" id="{F0486552-6329-684B-AEF1-489FB0B6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690F6-E4E9-4040-8206-718F5AE987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752" y="2235586"/>
            <a:ext cx="8401798" cy="22780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guide</a:t>
            </a:r>
            <a:b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protecting</a:t>
            </a:r>
            <a:b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privacy</a:t>
            </a:r>
            <a:endParaRPr lang="en-CA" sz="6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4237" y="4638894"/>
            <a:ext cx="8875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D888C-DF6D-3D41-A2F4-E006C5568B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207" y="1753079"/>
            <a:ext cx="5853331" cy="247602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500"/>
              </a:lnSpc>
            </a:pPr>
            <a:r>
              <a:rPr lang="en-US" sz="6000" b="1" spc="-15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  <a:t>Accessing</a:t>
            </a:r>
            <a:br>
              <a:rPr lang="en-US" sz="6000" b="1" spc="-15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your personal</a:t>
            </a:r>
            <a:br>
              <a:rPr lang="en-US" sz="6000" b="1" spc="-150" dirty="0"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C71CFA-9C93-E04D-B893-EF2F1979D2C8}"/>
              </a:ext>
            </a:extLst>
          </p:cNvPr>
          <p:cNvCxnSpPr/>
          <p:nvPr/>
        </p:nvCxnSpPr>
        <p:spPr>
          <a:xfrm>
            <a:off x="867842" y="4446933"/>
            <a:ext cx="887505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7A8AF-ED91-3D4F-8453-44A9993371C7}"/>
              </a:ext>
            </a:extLst>
          </p:cNvPr>
          <p:cNvGrpSpPr/>
          <p:nvPr/>
        </p:nvGrpSpPr>
        <p:grpSpPr>
          <a:xfrm>
            <a:off x="7444795" y="1562210"/>
            <a:ext cx="3533162" cy="3533162"/>
            <a:chOff x="1010128" y="1562210"/>
            <a:chExt cx="3533162" cy="353316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81CE6A-1A68-8B48-B8CA-7F0862EB84AA}"/>
                </a:ext>
              </a:extLst>
            </p:cNvPr>
            <p:cNvSpPr/>
            <p:nvPr/>
          </p:nvSpPr>
          <p:spPr>
            <a:xfrm>
              <a:off x="1010128" y="1562210"/>
              <a:ext cx="3533162" cy="353316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77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777351-1D1C-0142-86D3-CB763F27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680691" y="2386139"/>
              <a:ext cx="2317300" cy="213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4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9199A4-A7D8-7343-8BCD-BBA8BFB80E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C628"/>
              </a:gs>
              <a:gs pos="39000">
                <a:srgbClr val="F7910B"/>
              </a:gs>
              <a:gs pos="100000">
                <a:srgbClr val="F77A3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31A86-27FE-6140-B980-E30FD3B8EC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041" y="2671522"/>
            <a:ext cx="7877175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Why privacy policies are worth your time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43052" y="4259942"/>
            <a:ext cx="8875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an seated while using her smartphone">
            <a:extLst>
              <a:ext uri="{FF2B5EF4-FFF2-40B4-BE49-F238E27FC236}">
                <a16:creationId xmlns:a16="http://schemas.microsoft.com/office/drawing/2014/main" id="{FD90D058-B6D2-B844-8D46-AA8EAC7D0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5" t="29417" b="3837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D5A772-28C1-9747-BDAB-308EAD46465E}"/>
              </a:ext>
            </a:extLst>
          </p:cNvPr>
          <p:cNvSpPr/>
          <p:nvPr/>
        </p:nvSpPr>
        <p:spPr>
          <a:xfrm>
            <a:off x="0" y="0"/>
            <a:ext cx="8367386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bg1">
                  <a:alpha val="44000"/>
                </a:schemeClr>
              </a:gs>
              <a:gs pos="100000">
                <a:schemeClr val="bg1">
                  <a:alpha val="9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891F4-C3D3-4A44-9B55-054F8587E2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8306" y="2042413"/>
            <a:ext cx="7019925" cy="202952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200" dirty="0">
                <a:latin typeface="Arial" charset="0"/>
                <a:ea typeface="Arial" charset="0"/>
                <a:cs typeface="Arial" charset="0"/>
              </a:rPr>
              <a:t>Have a privacy concern? </a:t>
            </a:r>
            <a:r>
              <a:rPr lang="en-US" sz="6000" b="1" spc="-20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  <a:t>Here’s what to do.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54821" y="4328579"/>
            <a:ext cx="887505" cy="0"/>
          </a:xfrm>
          <a:prstGeom prst="line">
            <a:avLst/>
          </a:prstGeom>
          <a:ln w="127000">
            <a:solidFill>
              <a:srgbClr val="F77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 complaining over the phone">
            <a:extLst>
              <a:ext uri="{FF2B5EF4-FFF2-40B4-BE49-F238E27FC236}">
                <a16:creationId xmlns:a16="http://schemas.microsoft.com/office/drawing/2014/main" id="{82958E15-D4C5-A343-8045-DAE4789875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214BF2-F825-4540-BDA9-E3CFD23DED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794" y="2100051"/>
            <a:ext cx="5762625" cy="226377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</a:t>
            </a:r>
            <a:b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 – </a:t>
            </a:r>
            <a:b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speak up!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1DC524-6280-FD48-9458-2DA3F8E2C52B}"/>
              </a:ext>
            </a:extLst>
          </p:cNvPr>
          <p:cNvCxnSpPr/>
          <p:nvPr/>
        </p:nvCxnSpPr>
        <p:spPr>
          <a:xfrm>
            <a:off x="955429" y="4472653"/>
            <a:ext cx="8875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men talking in a coffee shop while holding their smartphones">
            <a:extLst>
              <a:ext uri="{FF2B5EF4-FFF2-40B4-BE49-F238E27FC236}">
                <a16:creationId xmlns:a16="http://schemas.microsoft.com/office/drawing/2014/main" id="{D2A32A22-5985-1E4D-B488-F62DC2505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" t="12547" r="1129" b="458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045AE3-B3A5-344C-B392-00032F36F08A}"/>
              </a:ext>
            </a:extLst>
          </p:cNvPr>
          <p:cNvSpPr/>
          <p:nvPr/>
        </p:nvSpPr>
        <p:spPr>
          <a:xfrm>
            <a:off x="0" y="0"/>
            <a:ext cx="7888637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69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554DE-B217-7743-8BC4-525D1ACDCB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1669" y="2191585"/>
            <a:ext cx="4633913" cy="209232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Ready </a:t>
            </a:r>
            <a:br>
              <a:rPr lang="en-US" sz="6000" b="1" spc="-150" dirty="0"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to share? </a:t>
            </a:r>
            <a:br>
              <a:rPr lang="en-US" sz="6000" b="1" spc="-150" dirty="0"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  <a:t>Think twice!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37733" y="4524792"/>
            <a:ext cx="887505" cy="0"/>
          </a:xfrm>
          <a:prstGeom prst="line">
            <a:avLst/>
          </a:prstGeom>
          <a:ln w="127000">
            <a:solidFill>
              <a:srgbClr val="F77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ple looking at laptop screen">
            <a:extLst>
              <a:ext uri="{FF2B5EF4-FFF2-40B4-BE49-F238E27FC236}">
                <a16:creationId xmlns:a16="http://schemas.microsoft.com/office/drawing/2014/main" id="{B3636BD2-6610-8C44-AE52-90698740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1" t="10595" r="950" b="10595"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E6E35E-D3C7-774A-9316-D6F672B032FF}"/>
              </a:ext>
            </a:extLst>
          </p:cNvPr>
          <p:cNvSpPr/>
          <p:nvPr/>
        </p:nvSpPr>
        <p:spPr>
          <a:xfrm>
            <a:off x="0" y="0"/>
            <a:ext cx="8570563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68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3E072-2168-0141-A025-C247A5CE4E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753" y="1800109"/>
            <a:ext cx="5987210" cy="317631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0"/>
              </a:lnSpc>
            </a:pPr>
            <a:r>
              <a:rPr lang="en-US" sz="9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More ways</a:t>
            </a:r>
            <a:r>
              <a:rPr lang="en-US" sz="9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9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0" b="1" spc="-150" dirty="0">
                <a:latin typeface="Arial" charset="0"/>
                <a:ea typeface="Arial" charset="0"/>
                <a:cs typeface="Arial" charset="0"/>
              </a:rPr>
              <a:t>to protect</a:t>
            </a:r>
            <a:br>
              <a:rPr lang="en-US" sz="9000" b="1" spc="-150" dirty="0">
                <a:latin typeface="Arial" charset="0"/>
                <a:ea typeface="Arial" charset="0"/>
                <a:cs typeface="Arial" charset="0"/>
              </a:rPr>
            </a:br>
            <a:r>
              <a:rPr lang="en-US" sz="9000" b="1" spc="-150" dirty="0">
                <a:latin typeface="Arial" charset="0"/>
                <a:ea typeface="Arial" charset="0"/>
                <a:cs typeface="Arial" charset="0"/>
              </a:rPr>
              <a:t>yourself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4237" y="5172227"/>
            <a:ext cx="887505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44B268-2A56-8D44-A17C-94B55224DF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0128" y="2189875"/>
            <a:ext cx="6347935" cy="2208297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Protecting</a:t>
            </a:r>
            <a:b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yourself </a:t>
            </a: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with</a:t>
            </a:r>
            <a:br>
              <a:rPr lang="en-US" sz="6000" b="1" spc="-150" dirty="0"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privacy settings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DE6E8E-4CAF-F44D-9DF5-79D58E12C570}"/>
              </a:ext>
            </a:extLst>
          </p:cNvPr>
          <p:cNvCxnSpPr/>
          <p:nvPr/>
        </p:nvCxnSpPr>
        <p:spPr>
          <a:xfrm>
            <a:off x="1144763" y="4566201"/>
            <a:ext cx="887505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0A4CF9C-E5DD-8247-814D-08238CA78C5C}"/>
              </a:ext>
            </a:extLst>
          </p:cNvPr>
          <p:cNvGrpSpPr/>
          <p:nvPr/>
        </p:nvGrpSpPr>
        <p:grpSpPr>
          <a:xfrm>
            <a:off x="7648710" y="1562210"/>
            <a:ext cx="3533162" cy="3533162"/>
            <a:chOff x="1010128" y="1562210"/>
            <a:chExt cx="3533162" cy="35331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31EF90-87DF-7A42-8521-BAE4C622AD2C}"/>
                </a:ext>
              </a:extLst>
            </p:cNvPr>
            <p:cNvSpPr/>
            <p:nvPr/>
          </p:nvSpPr>
          <p:spPr>
            <a:xfrm>
              <a:off x="1010128" y="1562210"/>
              <a:ext cx="3533162" cy="353316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5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700BB4-3F02-D24F-A2F1-E2ADE9B5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508414" y="2203127"/>
              <a:ext cx="2530239" cy="233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8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young women standing in front of a building and texting on their phones">
            <a:extLst>
              <a:ext uri="{FF2B5EF4-FFF2-40B4-BE49-F238E27FC236}">
                <a16:creationId xmlns:a16="http://schemas.microsoft.com/office/drawing/2014/main" id="{BE3EA61A-D034-AC43-AAB1-7004FEF71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6" t="6655" b="15849"/>
          <a:stretch/>
        </p:blipFill>
        <p:spPr>
          <a:xfrm flipH="1">
            <a:off x="-2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35F4F8-0916-7448-A4FD-885F2F99D658}"/>
              </a:ext>
            </a:extLst>
          </p:cNvPr>
          <p:cNvSpPr/>
          <p:nvPr/>
        </p:nvSpPr>
        <p:spPr>
          <a:xfrm>
            <a:off x="0" y="0"/>
            <a:ext cx="6834754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9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F8A2E-7CF2-8945-96C4-279260550A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041" y="2295238"/>
            <a:ext cx="5996554" cy="1699217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400"/>
              </a:lnSpc>
            </a:pP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Don’t forget</a:t>
            </a:r>
            <a:r>
              <a:rPr lang="en-US" sz="6000" b="1" spc="-15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6000" b="1" spc="-15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your devices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3052" y="4259942"/>
            <a:ext cx="887505" cy="0"/>
          </a:xfrm>
          <a:prstGeom prst="line">
            <a:avLst/>
          </a:prstGeom>
          <a:ln w="127000">
            <a:solidFill>
              <a:srgbClr val="005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 looking at computer screen">
            <a:extLst>
              <a:ext uri="{FF2B5EF4-FFF2-40B4-BE49-F238E27FC236}">
                <a16:creationId xmlns:a16="http://schemas.microsoft.com/office/drawing/2014/main" id="{0745E073-1A16-D94B-81DD-818566B6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EE8AB-DE84-2249-932B-8CD858E27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041" y="2523087"/>
            <a:ext cx="2997734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Safe</a:t>
            </a:r>
            <a:b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surfing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5F11A7-25A9-8C43-B9AB-333848D32BEF}"/>
              </a:ext>
            </a:extLst>
          </p:cNvPr>
          <p:cNvCxnSpPr/>
          <p:nvPr/>
        </p:nvCxnSpPr>
        <p:spPr>
          <a:xfrm>
            <a:off x="1043052" y="4122782"/>
            <a:ext cx="8875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oman sitting at a table using a laptop and taking notes">
            <a:extLst>
              <a:ext uri="{FF2B5EF4-FFF2-40B4-BE49-F238E27FC236}">
                <a16:creationId xmlns:a16="http://schemas.microsoft.com/office/drawing/2014/main" id="{00960E2D-DD85-E843-9B1F-A7D1D8E9C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" t="5892" r="3390" b="139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4DB0E1-AFFC-C14C-B540-F43D2DFC37EC}"/>
              </a:ext>
            </a:extLst>
          </p:cNvPr>
          <p:cNvSpPr/>
          <p:nvPr/>
        </p:nvSpPr>
        <p:spPr>
          <a:xfrm>
            <a:off x="1" y="0"/>
            <a:ext cx="8446576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5000">
                <a:schemeClr val="bg1">
                  <a:alpha val="67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70ACE-07C8-234B-8393-59BCFC4C7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875" y="2562749"/>
            <a:ext cx="5191125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What about</a:t>
            </a:r>
            <a:br>
              <a:rPr lang="en-US" sz="6000" b="1" spc="-150" dirty="0"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passwords?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3052" y="4259942"/>
            <a:ext cx="887505" cy="0"/>
          </a:xfrm>
          <a:prstGeom prst="line">
            <a:avLst/>
          </a:prstGeom>
          <a:ln w="127000">
            <a:solidFill>
              <a:srgbClr val="005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eated at a table using a smartphone">
            <a:extLst>
              <a:ext uri="{FF2B5EF4-FFF2-40B4-BE49-F238E27FC236}">
                <a16:creationId xmlns:a16="http://schemas.microsoft.com/office/drawing/2014/main" id="{AFA613E8-48EC-C249-B0E7-EC7DF7216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6" t="16343" r="7922" b="653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8F30C-9ECA-264F-9BB7-D1E4D37885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752" y="2310149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0"/>
              </a:lnSpc>
            </a:pPr>
            <a:r>
              <a:rPr lang="en-US" sz="9000" b="1" spc="-150" dirty="0" smtClean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>Privacy</a:t>
            </a:r>
            <a:br>
              <a:rPr lang="en-US" sz="9000" b="1" spc="-150" dirty="0" smtClean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0" b="1" spc="-15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101</a:t>
            </a:r>
            <a:endParaRPr lang="en-US" sz="9000" b="1" spc="-15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4237" y="4470099"/>
            <a:ext cx="887505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9201-83F9-0242-8D71-776D4347EA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508" y="2474078"/>
            <a:ext cx="3508167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500"/>
              </a:lnSpc>
            </a:pPr>
            <a:r>
              <a:rPr lang="en-US" sz="7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Here’s</a:t>
            </a:r>
            <a:br>
              <a:rPr lang="en-US" sz="7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7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a tip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A29F1-F20C-194D-9054-47A7AC879AA8}"/>
              </a:ext>
            </a:extLst>
          </p:cNvPr>
          <p:cNvSpPr txBox="1"/>
          <p:nvPr/>
        </p:nvSpPr>
        <p:spPr>
          <a:xfrm>
            <a:off x="5404118" y="1703165"/>
            <a:ext cx="5897230" cy="3180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Choose a strong password that’s easy for you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to remember but hard for others to guess. Try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 acronym made of phrases you’ll remember.</a:t>
            </a:r>
          </a:p>
          <a:p>
            <a:pPr>
              <a:lnSpc>
                <a:spcPts val="35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5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For example, “I always play tennis with 2 friends on Thursdays at 4” could become this password:</a:t>
            </a:r>
          </a:p>
          <a:p>
            <a:pPr>
              <a:lnSpc>
                <a:spcPts val="3500"/>
              </a:lnSpc>
            </a:pPr>
            <a:r>
              <a:rPr lang="en-US" sz="2000" b="1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“Iaptw2foTa4”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E0A705-E747-884D-B778-38E9327E4E1A}"/>
              </a:ext>
            </a:extLst>
          </p:cNvPr>
          <p:cNvCxnSpPr>
            <a:cxnSpLocks/>
          </p:cNvCxnSpPr>
          <p:nvPr/>
        </p:nvCxnSpPr>
        <p:spPr>
          <a:xfrm>
            <a:off x="4589114" y="1668875"/>
            <a:ext cx="0" cy="328031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6D9D1B-5FF3-B44B-B82A-68EBF3474DBA}"/>
              </a:ext>
            </a:extLst>
          </p:cNvPr>
          <p:cNvCxnSpPr/>
          <p:nvPr/>
        </p:nvCxnSpPr>
        <p:spPr>
          <a:xfrm>
            <a:off x="890652" y="4233535"/>
            <a:ext cx="887505" cy="0"/>
          </a:xfrm>
          <a:prstGeom prst="line">
            <a:avLst/>
          </a:prstGeom>
          <a:ln w="127000">
            <a:solidFill>
              <a:srgbClr val="005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ior woman reading carefully on her smartphone">
            <a:extLst>
              <a:ext uri="{FF2B5EF4-FFF2-40B4-BE49-F238E27FC236}">
                <a16:creationId xmlns:a16="http://schemas.microsoft.com/office/drawing/2014/main" id="{D9D656D5-7A16-7046-9CC9-FEE004EFF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51" r="20000" b="18051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9C2847-1E0B-1D47-8264-44E04196AD80}"/>
              </a:ext>
            </a:extLst>
          </p:cNvPr>
          <p:cNvSpPr/>
          <p:nvPr/>
        </p:nvSpPr>
        <p:spPr>
          <a:xfrm>
            <a:off x="1" y="0"/>
            <a:ext cx="7420707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6000">
                <a:srgbClr val="FFFFFF">
                  <a:alpha val="63000"/>
                </a:srgbClr>
              </a:gs>
              <a:gs pos="54000">
                <a:schemeClr val="bg1">
                  <a:alpha val="94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2291C-99AC-A146-AF66-117A89386B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041" y="2523087"/>
            <a:ext cx="5812372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Don’t fall victim</a:t>
            </a: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to identity theft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3052" y="4122782"/>
            <a:ext cx="887505" cy="0"/>
          </a:xfrm>
          <a:prstGeom prst="line">
            <a:avLst/>
          </a:prstGeom>
          <a:ln w="127000">
            <a:solidFill>
              <a:srgbClr val="005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5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77A6D-367B-E140-8A76-15695E01C4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0128" y="1902009"/>
            <a:ext cx="6804159" cy="249237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400"/>
              </a:lnSpc>
            </a:pP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The spam threat</a:t>
            </a:r>
            <a:r>
              <a:rPr lang="en-US" sz="6000" b="1" spc="-15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6000" b="1" spc="-150" dirty="0">
                <a:solidFill>
                  <a:srgbClr val="F77A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–  it’s beyond</a:t>
            </a:r>
            <a:b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your inbox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35F0B-C964-A34A-BAF9-E653973E970E}"/>
              </a:ext>
            </a:extLst>
          </p:cNvPr>
          <p:cNvCxnSpPr/>
          <p:nvPr/>
        </p:nvCxnSpPr>
        <p:spPr>
          <a:xfrm>
            <a:off x="1144763" y="4684735"/>
            <a:ext cx="887505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9EAD696-07E4-AC47-91BA-9DAE78F5ABFD}"/>
              </a:ext>
            </a:extLst>
          </p:cNvPr>
          <p:cNvGrpSpPr/>
          <p:nvPr/>
        </p:nvGrpSpPr>
        <p:grpSpPr>
          <a:xfrm>
            <a:off x="7648710" y="1562210"/>
            <a:ext cx="3533162" cy="3533162"/>
            <a:chOff x="1010128" y="1562210"/>
            <a:chExt cx="3533162" cy="35331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6A7E06-2496-7D4C-80F8-0FEBD5B350FA}"/>
                </a:ext>
              </a:extLst>
            </p:cNvPr>
            <p:cNvSpPr/>
            <p:nvPr/>
          </p:nvSpPr>
          <p:spPr>
            <a:xfrm>
              <a:off x="1010128" y="1562210"/>
              <a:ext cx="3533162" cy="353316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5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972176-20F7-6A44-A431-8172C97B6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508414" y="2203127"/>
              <a:ext cx="2530239" cy="233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9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1FBE-66C4-A04B-8428-28234255B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912" y="2094194"/>
            <a:ext cx="4562475" cy="253523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500"/>
              </a:lnSpc>
            </a:pPr>
            <a:r>
              <a:rPr lang="en-US" sz="7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Tips to</a:t>
            </a:r>
            <a:br>
              <a:rPr lang="en-US" sz="7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7000" b="1" spc="-150" dirty="0">
                <a:solidFill>
                  <a:srgbClr val="005788"/>
                </a:solidFill>
                <a:latin typeface="Arial" charset="0"/>
                <a:ea typeface="Arial" charset="0"/>
                <a:cs typeface="Arial" charset="0"/>
              </a:rPr>
              <a:t>stay safe from spam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839B2-9F04-3C42-BD89-91EAFB4A5103}"/>
              </a:ext>
            </a:extLst>
          </p:cNvPr>
          <p:cNvSpPr txBox="1"/>
          <p:nvPr/>
        </p:nvSpPr>
        <p:spPr>
          <a:xfrm>
            <a:off x="6664332" y="1931591"/>
            <a:ext cx="4786729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Don’t open emails from unfamiliar names or email addresses.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If you do open the email by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mistake, don’t reply. 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Never click links or attachments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 emails that appear suspicious.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FBE63B-B458-9D4D-A867-32EF13B9DF71}"/>
              </a:ext>
            </a:extLst>
          </p:cNvPr>
          <p:cNvCxnSpPr>
            <a:cxnSpLocks/>
          </p:cNvCxnSpPr>
          <p:nvPr/>
        </p:nvCxnSpPr>
        <p:spPr>
          <a:xfrm>
            <a:off x="5986359" y="1931591"/>
            <a:ext cx="0" cy="275562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06D28-0B35-6D40-9550-4CEFF20C1574}"/>
              </a:ext>
            </a:extLst>
          </p:cNvPr>
          <p:cNvCxnSpPr/>
          <p:nvPr/>
        </p:nvCxnSpPr>
        <p:spPr>
          <a:xfrm>
            <a:off x="890652" y="4687213"/>
            <a:ext cx="887505" cy="0"/>
          </a:xfrm>
          <a:prstGeom prst="line">
            <a:avLst/>
          </a:prstGeom>
          <a:ln w="127000">
            <a:solidFill>
              <a:srgbClr val="005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B7BCE-16AC-524B-93DA-726A68E17E88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958"/>
              </a:gs>
              <a:gs pos="50000">
                <a:srgbClr val="005F96"/>
              </a:gs>
              <a:gs pos="100000">
                <a:srgbClr val="1AC2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5849A-FDFA-FF46-BC07-C6CFC3D6F2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041" y="2448144"/>
            <a:ext cx="6191250" cy="160950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40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Staying safe</a:t>
            </a:r>
            <a:b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social media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3052" y="4365106"/>
            <a:ext cx="8875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9F64C-2471-144E-9B5B-57FC50656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8496" y="596674"/>
            <a:ext cx="3862388" cy="94932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005F96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496" y="1866793"/>
            <a:ext cx="7531938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5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 to know your privacy rights.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35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Ask questions when businesses ask for your information.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35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Keep your information safe with strong passwords,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privacy settings and security software.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5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 safely. Make sure you’re using a secure website and turn off Wi-Fi and Bluetooth when you’re not using them.</a:t>
            </a:r>
          </a:p>
          <a:p>
            <a:pPr marL="342900" lvl="0" indent="-342900">
              <a:lnSpc>
                <a:spcPts val="35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 yourself from identity theft by limiting what information you share and carry, using strong passwords, and shredding sensitive information.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35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Think twice about the information you share on social media.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A19906-A4A0-234A-85FA-59C932BC7A1B}"/>
              </a:ext>
            </a:extLst>
          </p:cNvPr>
          <p:cNvCxnSpPr/>
          <p:nvPr/>
        </p:nvCxnSpPr>
        <p:spPr>
          <a:xfrm>
            <a:off x="904507" y="1527463"/>
            <a:ext cx="887505" cy="0"/>
          </a:xfrm>
          <a:prstGeom prst="line">
            <a:avLst/>
          </a:prstGeom>
          <a:ln w="127000">
            <a:solidFill>
              <a:srgbClr val="005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180C74B-0FC1-564A-A9E2-42016C9EB130}"/>
              </a:ext>
            </a:extLst>
          </p:cNvPr>
          <p:cNvGrpSpPr/>
          <p:nvPr/>
        </p:nvGrpSpPr>
        <p:grpSpPr>
          <a:xfrm>
            <a:off x="8424736" y="2023521"/>
            <a:ext cx="2810958" cy="2810958"/>
            <a:chOff x="7978962" y="1883591"/>
            <a:chExt cx="3090817" cy="309081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36ED18-7E9E-B345-9756-3EB82E33FB10}"/>
                </a:ext>
              </a:extLst>
            </p:cNvPr>
            <p:cNvSpPr/>
            <p:nvPr/>
          </p:nvSpPr>
          <p:spPr>
            <a:xfrm>
              <a:off x="7978962" y="1883591"/>
              <a:ext cx="3090817" cy="3090817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5F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C5C962-5C57-C842-B12C-4B99AA3A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414864" y="2444266"/>
              <a:ext cx="2213458" cy="2040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0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CE53E7-6D9B-CC44-891E-265B73EE4C2F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00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0F8AD1-CA15-A34A-A2C4-CF61586832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041" y="2165531"/>
            <a:ext cx="5208600" cy="77951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1AC2FF"/>
                </a:solidFill>
                <a:latin typeface="Arial" charset="0"/>
                <a:ea typeface="Arial" charset="0"/>
                <a:cs typeface="Arial" charset="0"/>
              </a:rPr>
              <a:t>For more information,</a:t>
            </a:r>
            <a:br>
              <a:rPr lang="en-US" sz="3000" b="1" dirty="0">
                <a:solidFill>
                  <a:srgbClr val="1AC2FF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000" b="1" dirty="0">
                <a:solidFill>
                  <a:srgbClr val="1AC2FF"/>
                </a:solidFill>
                <a:latin typeface="Arial" charset="0"/>
                <a:ea typeface="Arial" charset="0"/>
                <a:cs typeface="Arial" charset="0"/>
              </a:rPr>
              <a:t>visit our website priv.gc.ca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041" y="762936"/>
            <a:ext cx="8402057" cy="110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presentation was produced by the Office of the Privacy Commissioner of Canada (OPC). 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OPC’s mission is </a:t>
            </a:r>
            <a:b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protect and promote the privacy rights of Canadians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000" b="1" dirty="0">
              <a:solidFill>
                <a:srgbClr val="1AC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9367" y="3222180"/>
            <a:ext cx="448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2000" b="1" dirty="0">
                <a:solidFill>
                  <a:srgbClr val="1AC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CA" altLang="en-US" sz="2000" b="1" dirty="0" err="1">
                <a:solidFill>
                  <a:srgbClr val="1AC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privacyprivee</a:t>
            </a:r>
            <a:r>
              <a:rPr lang="en-CA" altLang="en-US" sz="2000" b="1" dirty="0">
                <a:solidFill>
                  <a:srgbClr val="1AC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@</a:t>
            </a:r>
            <a:r>
              <a:rPr lang="en-CA" altLang="en-US" sz="2000" b="1" dirty="0" err="1" smtClean="0">
                <a:solidFill>
                  <a:srgbClr val="1AC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priveeprivacy</a:t>
            </a:r>
            <a:endParaRPr lang="en-CA" sz="2000" b="1" dirty="0">
              <a:solidFill>
                <a:srgbClr val="1AC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20750" y="3930435"/>
            <a:ext cx="8875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PC Logo">
            <a:extLst>
              <a:ext uri="{FF2B5EF4-FFF2-40B4-BE49-F238E27FC236}">
                <a16:creationId xmlns:a16="http://schemas.microsoft.com/office/drawing/2014/main" id="{5323188F-0CD7-474B-8082-69E45C9B2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9" y="5538928"/>
            <a:ext cx="4305631" cy="798350"/>
          </a:xfrm>
          <a:prstGeom prst="rect">
            <a:avLst/>
          </a:prstGeom>
        </p:spPr>
      </p:pic>
      <p:pic>
        <p:nvPicPr>
          <p:cNvPr id="12" name="Picture 11" descr="Twitter Icon">
            <a:extLst>
              <a:ext uri="{FF2B5EF4-FFF2-40B4-BE49-F238E27FC236}">
                <a16:creationId xmlns:a16="http://schemas.microsoft.com/office/drawing/2014/main" id="{55B28C33-E270-AE41-A991-B83F4EEF1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49" y="3205756"/>
            <a:ext cx="476579" cy="4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D0AE48-1680-5246-AEDB-98E6DFE198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074" y="4565871"/>
            <a:ext cx="10991850" cy="13255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>What we’re talking about today</a:t>
            </a:r>
            <a:b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380024"/>
                </a:solidFill>
                <a:latin typeface="Arial" charset="0"/>
                <a:ea typeface="Arial" charset="0"/>
                <a:cs typeface="Arial" charset="0"/>
              </a:rPr>
              <a:t>– and why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BFAD9F-9E41-2147-92E7-F467B1BEC250}"/>
              </a:ext>
            </a:extLst>
          </p:cNvPr>
          <p:cNvGrpSpPr/>
          <p:nvPr/>
        </p:nvGrpSpPr>
        <p:grpSpPr>
          <a:xfrm>
            <a:off x="1227092" y="1216612"/>
            <a:ext cx="2631747" cy="2631747"/>
            <a:chOff x="1227092" y="1216612"/>
            <a:chExt cx="2631747" cy="263174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10497CB-92F8-9D48-86E3-E5A81FECB415}"/>
                </a:ext>
              </a:extLst>
            </p:cNvPr>
            <p:cNvSpPr/>
            <p:nvPr/>
          </p:nvSpPr>
          <p:spPr>
            <a:xfrm>
              <a:off x="1227092" y="1216612"/>
              <a:ext cx="2631747" cy="263174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01C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0F8215B-CABD-9F47-9E5B-5596C612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959" y="1767068"/>
              <a:ext cx="1788016" cy="159091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411EE4-2F8D-B04C-B8C1-A47B7E9621F1}"/>
              </a:ext>
            </a:extLst>
          </p:cNvPr>
          <p:cNvGrpSpPr/>
          <p:nvPr/>
        </p:nvGrpSpPr>
        <p:grpSpPr>
          <a:xfrm>
            <a:off x="4780126" y="1241914"/>
            <a:ext cx="2631747" cy="2631747"/>
            <a:chOff x="4780126" y="1241914"/>
            <a:chExt cx="2631747" cy="263174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98D6AE-80F7-CA46-BB56-C5E1317C713C}"/>
                </a:ext>
              </a:extLst>
            </p:cNvPr>
            <p:cNvSpPr/>
            <p:nvPr/>
          </p:nvSpPr>
          <p:spPr>
            <a:xfrm>
              <a:off x="4780126" y="1241914"/>
              <a:ext cx="2631747" cy="263174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01C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B7B6F6-AC1D-D44E-8F77-CA1DF1B96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201991" y="1767068"/>
              <a:ext cx="1788016" cy="159091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845511-2193-9E45-BEA7-DF85D923D7EA}"/>
              </a:ext>
            </a:extLst>
          </p:cNvPr>
          <p:cNvGrpSpPr/>
          <p:nvPr/>
        </p:nvGrpSpPr>
        <p:grpSpPr>
          <a:xfrm>
            <a:off x="8333160" y="1241914"/>
            <a:ext cx="2631747" cy="2631747"/>
            <a:chOff x="8333160" y="1241914"/>
            <a:chExt cx="2631747" cy="26317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67C315-3B03-3C4E-8BFA-8DF57844A09F}"/>
                </a:ext>
              </a:extLst>
            </p:cNvPr>
            <p:cNvSpPr/>
            <p:nvPr/>
          </p:nvSpPr>
          <p:spPr>
            <a:xfrm>
              <a:off x="8333160" y="1241914"/>
              <a:ext cx="2631747" cy="263174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01C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80DA2F-2D44-7642-AA19-1A1CFA95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705158" y="1724630"/>
              <a:ext cx="1887749" cy="1679650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9B751E-5E67-3942-B4D7-D7791E02BA4A}"/>
              </a:ext>
            </a:extLst>
          </p:cNvPr>
          <p:cNvCxnSpPr>
            <a:cxnSpLocks/>
          </p:cNvCxnSpPr>
          <p:nvPr/>
        </p:nvCxnSpPr>
        <p:spPr>
          <a:xfrm>
            <a:off x="7411873" y="2516224"/>
            <a:ext cx="921287" cy="0"/>
          </a:xfrm>
          <a:prstGeom prst="line">
            <a:avLst/>
          </a:prstGeom>
          <a:ln w="25400">
            <a:solidFill>
              <a:srgbClr val="A0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4D42D4-2658-6C4F-88E2-A47875D5B84D}"/>
              </a:ext>
            </a:extLst>
          </p:cNvPr>
          <p:cNvCxnSpPr>
            <a:cxnSpLocks/>
            <a:stCxn id="2" idx="6"/>
          </p:cNvCxnSpPr>
          <p:nvPr/>
        </p:nvCxnSpPr>
        <p:spPr>
          <a:xfrm flipV="1">
            <a:off x="3858839" y="2516224"/>
            <a:ext cx="921287" cy="16262"/>
          </a:xfrm>
          <a:prstGeom prst="line">
            <a:avLst/>
          </a:prstGeom>
          <a:ln w="25400">
            <a:solidFill>
              <a:srgbClr val="A0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ther playing with his sons on the couch">
            <a:extLst>
              <a:ext uri="{FF2B5EF4-FFF2-40B4-BE49-F238E27FC236}">
                <a16:creationId xmlns:a16="http://schemas.microsoft.com/office/drawing/2014/main" id="{77A7ABB9-7E25-E246-8F97-125055A3F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24" t="11163" b="19261"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47927F-9B3E-0F4A-BB42-BDF624DBCD52}"/>
              </a:ext>
            </a:extLst>
          </p:cNvPr>
          <p:cNvSpPr/>
          <p:nvPr/>
        </p:nvSpPr>
        <p:spPr>
          <a:xfrm>
            <a:off x="0" y="0"/>
            <a:ext cx="806823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68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BCC4F-5FD5-DA43-A11B-BB66745AD8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041" y="2608891"/>
            <a:ext cx="5662613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Know</a:t>
            </a: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 your</a:t>
            </a:r>
            <a:br>
              <a:rPr lang="en-US" sz="6000" b="1" spc="-150" dirty="0"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62104B"/>
                </a:solidFill>
                <a:latin typeface="Arial" charset="0"/>
                <a:ea typeface="Arial" charset="0"/>
                <a:cs typeface="Arial" charset="0"/>
              </a:rPr>
              <a:t>privacy rights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3052" y="4297520"/>
            <a:ext cx="887505" cy="0"/>
          </a:xfrm>
          <a:prstGeom prst="line">
            <a:avLst/>
          </a:prstGeom>
          <a:ln w="127000">
            <a:solidFill>
              <a:srgbClr val="621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51BAFB-548A-084C-8FB6-98388499DF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8DD4"/>
              </a:gs>
              <a:gs pos="39000">
                <a:srgbClr val="A01C79"/>
              </a:gs>
              <a:gs pos="100000">
                <a:srgbClr val="38002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34448-7A0B-FA4A-9600-AE4361F086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515" y="2650528"/>
            <a:ext cx="7891463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counts as personal information?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43052" y="4347625"/>
            <a:ext cx="8875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 smiling while looking at his smartphone and wearing headphones">
            <a:extLst>
              <a:ext uri="{FF2B5EF4-FFF2-40B4-BE49-F238E27FC236}">
                <a16:creationId xmlns:a16="http://schemas.microsoft.com/office/drawing/2014/main" id="{5FD457D0-64A1-494F-8511-EA827BA4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CE62C-BD23-ED4C-AA4B-72D24D2BC9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0897" y="1364608"/>
            <a:ext cx="5076825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500"/>
              </a:lnSpc>
            </a:pPr>
            <a: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>Things like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042" y="2719900"/>
            <a:ext cx="615022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Name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race, ethnic origin,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religion,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marital status, educational level;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Email address and messages,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IP address;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Age, medical records, fingerprints, voiceprint;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EDDDBD-76E8-5D45-B22E-BD2D02417F09}"/>
              </a:ext>
            </a:extLst>
          </p:cNvPr>
          <p:cNvCxnSpPr/>
          <p:nvPr/>
        </p:nvCxnSpPr>
        <p:spPr>
          <a:xfrm>
            <a:off x="582042" y="2454410"/>
            <a:ext cx="887505" cy="0"/>
          </a:xfrm>
          <a:prstGeom prst="line">
            <a:avLst/>
          </a:prstGeom>
          <a:ln w="127000">
            <a:solidFill>
              <a:srgbClr val="A0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6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oman holding a cup of coffee on the street and texting on her smartphone">
            <a:extLst>
              <a:ext uri="{FF2B5EF4-FFF2-40B4-BE49-F238E27FC236}">
                <a16:creationId xmlns:a16="http://schemas.microsoft.com/office/drawing/2014/main" id="{0359D1B3-D632-D542-80EE-44617DFF4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4" t="8860" b="2018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9D109-9101-6249-B9F9-311A720FFC4B}"/>
              </a:ext>
            </a:extLst>
          </p:cNvPr>
          <p:cNvSpPr/>
          <p:nvPr/>
        </p:nvSpPr>
        <p:spPr>
          <a:xfrm>
            <a:off x="-1" y="0"/>
            <a:ext cx="7257144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alpha val="69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F6DB2-4131-FF4E-A3BB-863F401D35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0897" y="1330190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500"/>
              </a:lnSpc>
            </a:pPr>
            <a: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>Things</a:t>
            </a:r>
            <a:b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>like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042" y="3547747"/>
            <a:ext cx="6150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Income, purchases, spending habits,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banking information, credit/debit card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data, loan or credit reports, tax returns;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Social Insurance Number (SIN)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or other identification numbers;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Words you write, things you post.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EDDDBD-76E8-5D45-B22E-BD2D02417F09}"/>
              </a:ext>
            </a:extLst>
          </p:cNvPr>
          <p:cNvCxnSpPr/>
          <p:nvPr/>
        </p:nvCxnSpPr>
        <p:spPr>
          <a:xfrm>
            <a:off x="582042" y="3222777"/>
            <a:ext cx="887505" cy="0"/>
          </a:xfrm>
          <a:prstGeom prst="line">
            <a:avLst/>
          </a:prstGeom>
          <a:ln w="127000">
            <a:solidFill>
              <a:srgbClr val="A0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an buying a product at a gift store">
            <a:extLst>
              <a:ext uri="{FF2B5EF4-FFF2-40B4-BE49-F238E27FC236}">
                <a16:creationId xmlns:a16="http://schemas.microsoft.com/office/drawing/2014/main" id="{C0DDBDD0-2F8E-AF45-9326-8E8C6B396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41" r="9790" b="32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1BA507-474C-1E44-ABA1-2B27EB327DF4}"/>
              </a:ext>
            </a:extLst>
          </p:cNvPr>
          <p:cNvSpPr/>
          <p:nvPr/>
        </p:nvSpPr>
        <p:spPr>
          <a:xfrm>
            <a:off x="0" y="0"/>
            <a:ext cx="8570563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68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27B6D-07F1-894D-BAEA-0CF1814E7F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794" y="1817207"/>
            <a:ext cx="6608706" cy="216900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>Businesses have</a:t>
            </a:r>
            <a:b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>an obligation</a:t>
            </a:r>
            <a:br>
              <a:rPr lang="en-US" sz="6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spc="-150" dirty="0">
                <a:latin typeface="Arial" charset="0"/>
                <a:ea typeface="Arial" charset="0"/>
                <a:cs typeface="Arial" charset="0"/>
              </a:rPr>
              <a:t>to protect you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55429" y="4369250"/>
            <a:ext cx="887505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man typing on her laptop">
            <a:extLst>
              <a:ext uri="{FF2B5EF4-FFF2-40B4-BE49-F238E27FC236}">
                <a16:creationId xmlns:a16="http://schemas.microsoft.com/office/drawing/2014/main" id="{734A5410-32CB-B14C-B050-49CC2936D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8" r="21325" b="19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E6E35E-D3C7-774A-9316-D6F672B032FF}"/>
              </a:ext>
            </a:extLst>
          </p:cNvPr>
          <p:cNvSpPr/>
          <p:nvPr/>
        </p:nvSpPr>
        <p:spPr>
          <a:xfrm>
            <a:off x="0" y="0"/>
            <a:ext cx="10842171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68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06352-6F84-4D41-8D5A-B43329E6B1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752" y="2064692"/>
            <a:ext cx="6958761" cy="240729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500"/>
              </a:lnSpc>
            </a:pPr>
            <a:r>
              <a:rPr lang="en-US" sz="9000" b="1" spc="-150" dirty="0">
                <a:solidFill>
                  <a:srgbClr val="FF5700"/>
                </a:solidFill>
                <a:latin typeface="Arial" charset="0"/>
                <a:ea typeface="Arial" charset="0"/>
                <a:cs typeface="Arial" charset="0"/>
              </a:rPr>
              <a:t>Exercising</a:t>
            </a:r>
            <a:r>
              <a:rPr lang="en-US" sz="9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9000" b="1" spc="-150" dirty="0">
                <a:solidFill>
                  <a:srgbClr val="A01C7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0" b="1" spc="-150" dirty="0">
                <a:latin typeface="Arial" charset="0"/>
                <a:ea typeface="Arial" charset="0"/>
                <a:cs typeface="Arial" charset="0"/>
              </a:rPr>
              <a:t>your rights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4237" y="4600727"/>
            <a:ext cx="887505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7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gnivaFacetGXVendorCode xmlns="33568a71-0971-4958-b60d-cae28eede9ca" xsi:nil="true"/>
    <CognivaFacetInformation_x0020_Centre_x0020_Project_x0020_Name xmlns="33568a71-0971-4958-b60d-cae28eede9ca" xsi:nil="true"/>
    <RDIMS_x0020__x0023_ xmlns="33568a71-0971-4958-b60d-cae28eede9ca" xsi:nil="true"/>
    <CognivaFacetHot_x0020_File xmlns="33568a71-0971-4958-b60d-cae28eede9ca" xsi:nil="true"/>
    <CognivaFacetISO_x0020_Project_x0020_Number xmlns="33568a71-0971-4958-b60d-cae28eede9ca" xsi:nil="true"/>
    <CognivaFacetPhysical_x0020_Resource xmlns="33568a71-0971-4958-b60d-cae28eede9ca" xsi:nil="true"/>
    <CognivaFacetPrivacy_x0020_Case_x0020_Number xmlns="33568a71-0971-4958-b60d-cae28eede9ca" xsi:nil="true"/>
    <CognivaFacetType_x0020_of_x0020_Appearance xmlns="33568a71-0971-4958-b60d-cae28eede9ca" xsi:nil="true"/>
    <CognivaFacetType_x0020_of_x0020_Separation xmlns="33568a71-0971-4958-b60d-cae28eede9ca" xsi:nil="true"/>
    <CognivaFacetATIP_x0020_Request xmlns="33568a71-0971-4958-b60d-cae28eede9ca" xsi:nil="true"/>
    <CognivaFacetCalendar_x0020_Year xmlns="33568a71-0971-4958-b60d-cae28eede9ca" xsi:nil="true"/>
    <CognivaFacetDocumentSource xmlns="33568a71-0971-4958-b60d-cae28eede9ca" xsi:nil="true"/>
    <CognivaFacetPositionTitle xmlns="33568a71-0971-4958-b60d-cae28eede9ca" xsi:nil="true"/>
    <CognivaFacetCommittee_x0020_or_x0020_Working_x0020_Group xmlns="33568a71-0971-4958-b60d-cae28eede9ca" xsi:nil="true"/>
    <CognivaFacetPIPEDA_x0020_Case_x0020_Number xmlns="33568a71-0971-4958-b60d-cae28eede9ca" xsi:nil="true"/>
    <CognivaFacetSolicitorClientPrivilege xmlns="33568a71-0971-4958-b60d-cae28eede9ca" xsi:nil="true"/>
    <CognivaFacetActivity xmlns="33568a71-0971-4958-b60d-cae28eede9ca">Create Speeches / Presentations (Communications Officer)</CognivaFacetActivity>
    <Closed_x0020_Date xmlns="33568a71-0971-4958-b60d-cae28eede9ca" xsi:nil="true"/>
    <CognivaFacetCi2_x0020_Category xmlns="33568a71-0971-4958-b60d-cae28eede9ca" xsi:nil="true"/>
    <CognivaFacetCommitment_x0020_Number xmlns="33568a71-0971-4958-b60d-cae28eede9ca" xsi:nil="true"/>
    <CognivaFacetExternal_x0020_Author xmlns="33568a71-0971-4958-b60d-cae28eede9ca" xsi:nil="true"/>
    <CognivaFacetOrganization xmlns="33568a71-0971-4958-b60d-cae28eede9ca" xsi:nil="true"/>
    <CognivaFacetPublicAccountsVolume xmlns="33568a71-0971-4958-b60d-cae28eede9ca" xsi:nil="true"/>
    <CognivaFacetType_x0020_of_x0020_Initiative xmlns="33568a71-0971-4958-b60d-cae28eede9ca" xsi:nil="true"/>
    <RDIMS_x0020_File_x0020_Plan xmlns="33568a71-0971-4958-b60d-cae28eede9ca" xsi:nil="true"/>
    <CognivaFacetAudit_x0020_Name xmlns="33568a71-0971-4958-b60d-cae28eede9ca" xsi:nil="true"/>
    <CognivaFacetBill xmlns="33568a71-0971-4958-b60d-cae28eede9ca" xsi:nil="true"/>
    <CognivaFacetPeriodical_x0020_Title xmlns="33568a71-0971-4958-b60d-cae28eede9ca" xsi:nil="true"/>
    <RCResponsibilityCentre xmlns="33568a71-0971-4958-b60d-cae28eede9ca" xsi:nil="true"/>
    <CognivaFacetRetention_x0020_and_x0020_Disposition_x0020_Rule xmlns="33568a71-0971-4958-b60d-cae28eede9ca" xsi:nil="true"/>
    <CognivaFacetType_x0020_of_x0020_Procedure xmlns="33568a71-0971-4958-b60d-cae28eede9ca" xsi:nil="true"/>
    <CognivaFacetAudit_x0020_Phase xmlns="33568a71-0971-4958-b60d-cae28eede9ca" xsi:nil="true"/>
    <CognivaFacetEmployee_x0020_Name xmlns="33568a71-0971-4958-b60d-cae28eede9ca" xsi:nil="true"/>
    <CognivaFacetEssential_x0020_Information_x0020_Resource xmlns="33568a71-0971-4958-b60d-cae28eede9ca" xsi:nil="true"/>
    <CognivaFacetExpense_x0020_Voucher_x0020_Number xmlns="33568a71-0971-4958-b60d-cae28eede9ca" xsi:nil="true"/>
    <CognivaFacetFiscal_x0020_Year xmlns="33568a71-0971-4958-b60d-cae28eede9ca" xsi:nil="true"/>
    <CognivaFacetReceivedDate xmlns="33568a71-0971-4958-b60d-cae28eede9ca" xsi:nil="true"/>
    <CognivaFacetDueDiligenceFinance xmlns="33568a71-0971-4958-b60d-cae28eede9ca" xsi:nil="true"/>
    <InternalExternal xmlns="33568a71-0971-4958-b60d-cae28eede9ca" xsi:nil="true"/>
    <CognivaFacetParliament xmlns="33568a71-0971-4958-b60d-cae28eede9ca" xsi:nil="true"/>
    <Scanned_Document xmlns="33568a71-0971-4958-b60d-cae28eede9ca" xsi:nil="true"/>
    <CognivaFacetVendor_x0020_Code_x0020_OGD xmlns="33568a71-0971-4958-b60d-cae28eede9ca" xsi:nil="true"/>
    <CognivaFacetSource_x0020_of_x0020_ATIP_x0020_Request xmlns="33568a71-0971-4958-b60d-cae28eede9ca" xsi:nil="true"/>
    <CognivaFacetSourceofATIPRequest xmlns="33568a71-0971-4958-b60d-cae28eede9ca" xsi:nil="true"/>
    <CognivaFacetFunction xmlns="33568a71-0971-4958-b60d-cae28eede9ca">Communications Services</CognivaFacetFunction>
    <Filing_x0020_Location xmlns="33568a71-0971-4958-b60d-cae28eede9ca">OPS - 003920 - Create Speeches and Presentations</Filing_x0020_Location>
    <CognivaFacetAccounting_x0020_Period xmlns="33568a71-0971-4958-b60d-cae28eede9ca" xsi:nil="true"/>
    <CognivaFacetCorrespondence_x0020_Tracking_x0020_Number xmlns="33568a71-0971-4958-b60d-cae28eede9ca" xsi:nil="true"/>
    <CognivaFacetDueDiligenceSPS xmlns="33568a71-0971-4958-b60d-cae28eede9ca" xsi:nil="true"/>
    <CognivaFacetPIA_x0020_Category xmlns="33568a71-0971-4958-b60d-cae28eede9ca" xsi:nil="true"/>
    <CognivaFacetRole xmlns="33568a71-0971-4958-b60d-cae28eede9ca" xsi:nil="true"/>
    <ProductSystemName xmlns="33568a71-0971-4958-b60d-cae28eede9ca" xsi:nil="true"/>
    <CognivaFacetRelated_x0020_Document xmlns="33568a71-0971-4958-b60d-cae28eede9ca" xsi:nil="true"/>
    <CognivaFacetReport_x0020_Date xmlns="33568a71-0971-4958-b60d-cae28eede9ca" xsi:nil="true"/>
    <CognivaFacetTelecommunication_x0020_Company xmlns="33568a71-0971-4958-b60d-cae28eede9ca" xsi:nil="true"/>
    <CognivaFacetDispositionAction xmlns="33568a71-0971-4958-b60d-cae28eede9ca" xsi:nil="true"/>
    <CognivaFacetHR_x0020_Systems xmlns="33568a71-0971-4958-b60d-cae28eede9ca" xsi:nil="true"/>
    <RDIMS_Term_ID xmlns="33568a71-0971-4958-b60d-cae28eede9ca" xsi:nil="true"/>
    <Routing_x0020_Location xmlns="33568a71-0971-4958-b60d-cae28eede9ca" xsi:nil="true"/>
    <Scanned_Reference xmlns="33568a71-0971-4958-b60d-cae28eede9ca" xsi:nil="true"/>
    <CognivaFacetStaffing_x0020_Number xmlns="33568a71-0971-4958-b60d-cae28eede9ca" xsi:nil="true"/>
    <CognivaFacetTypeofSeparation xmlns="33568a71-0971-4958-b60d-cae28eede9ca" xsi:nil="true"/>
    <Officium_ID xmlns="33568a71-0971-4958-b60d-cae28eede9ca">7777-6-350038</Officium_ID>
    <CognivaFacetATIP_x0020_File_x0020_Number xmlns="33568a71-0971-4958-b60d-cae28eede9ca" xsi:nil="true"/>
    <ComplaintGrievanceNumber xmlns="33568a71-0971-4958-b60d-cae28eede9ca" xsi:nil="true"/>
    <ContractContributionNumber xmlns="33568a71-0971-4958-b60d-cae28eede9ca" xsi:nil="true"/>
    <CognivaFacetCourt_x0020_Level xmlns="33568a71-0971-4958-b60d-cae28eede9ca" xsi:nil="true"/>
    <CognivaFacetIncluded_x0020_in_x0020_Annual_x0020_Report xmlns="33568a71-0971-4958-b60d-cae28eede9ca" xsi:nil="true"/>
    <CognivaFacetLitigation_x0020_File_x0020_Number xmlns="33568a71-0971-4958-b60d-cae28eede9ca" xsi:nil="true"/>
    <CognivaFacetLitigation_x0020_Category xmlns="33568a71-0971-4958-b60d-cae28eede9ca" xsi:nil="true"/>
    <CognivaFacetOPC_x0020_Branch xmlns="33568a71-0971-4958-b60d-cae28eede9ca" xsi:nil="true"/>
    <CognivaFacetType_x0020_of_x0020_Outreach_x0020_Tool xmlns="33568a71-0971-4958-b60d-cae28eede9ca" xsi:nil="true"/>
    <CognivaFacetTypeofRecourse xmlns="33568a71-0971-4958-b60d-cae28eede9ca" xsi:nil="true"/>
    <CognivaFacetGXReferenceNumber xmlns="33568a71-0971-4958-b60d-cae28eede9ca" xsi:nil="true"/>
    <CognivaFacetOccupational_x0020_Group xmlns="33568a71-0971-4958-b60d-cae28eede9ca" xsi:nil="true"/>
    <CognivaFacetPIA_x0020_Review_x0020_Number xmlns="33568a71-0971-4958-b60d-cae28eede9ca" xsi:nil="true"/>
    <CognivaFacetDocument_x0020_Type xmlns="33568a71-0971-4958-b60d-cae28eede9ca">Presentation or Speech</CognivaFacetDocument_x0020_Type>
    <CognivaFacetAdditional_x0020_Information xmlns="33568a71-0971-4958-b60d-cae28eede9ca" xsi:nil="true"/>
    <RDIMS_x0020_Author xmlns="33568a71-0971-4958-b60d-cae28eede9ca" xsi:nil="true"/>
    <CognivaFacetCommittee_x0020_of_x0020_Parliament xmlns="33568a71-0971-4958-b60d-cae28eede9ca" xsi:nil="true"/>
    <CognivaFacetGenericWorkDescriptionNumber xmlns="33568a71-0971-4958-b60d-cae28eede9ca" xsi:nil="true"/>
    <CognivaFacetLegislation xmlns="33568a71-0971-4958-b60d-cae28eede9ca" xsi:nil="true"/>
    <CognivaFacetLitigation_x0020_Case xmlns="33568a71-0971-4958-b60d-cae28eede9ca" xsi:nil="true"/>
    <CognivaFacetMeeting_x0020_Date xmlns="33568a71-0971-4958-b60d-cae28eede9ca" xsi:nil="true"/>
    <CognivaFacetBusiness_x0020_Advisory_x0020_Case_x0020_Number xmlns="33568a71-0971-4958-b60d-cae28eede9ca" xsi:nil="true"/>
    <CognivaFacetSensitivity xmlns="33568a71-0971-4958-b60d-cae28eede9ca">Non-classified</CognivaFacetSensitivity>
    <CognivaFacetItem_x0020_Status xmlns="33568a71-0971-4958-b60d-cae28eede9ca">Draft</CognivaFacetItem_x0020_Status>
    <CognivaFacetAct xmlns="33568a71-0971-4958-b60d-cae28eede9ca" xsi:nil="true"/>
    <CognivaFacetLibrary_x0020_Vendor xmlns="33568a71-0971-4958-b60d-cae28eede9ca" xsi:nil="true"/>
    <CognivaFacetPosition xmlns="33568a71-0971-4958-b60d-cae28eede9ca">24994 Manager, Public Education and Outreach</CognivaFacetPosition>
    <CognivaFacetLegalConsultationNumber xmlns="33568a71-0971-4958-b60d-cae28eede9ca" xsi:nil="true"/>
    <CognivaFacetComplaint_x0020_Type xmlns="33568a71-0971-4958-b60d-cae28eede9ca" xsi:nil="true"/>
    <CognivaFacetCourt_x0020_File_x0020_Number xmlns="33568a71-0971-4958-b60d-cae28eede9ca" xsi:nil="true"/>
    <CognivaFacetGXVendorName xmlns="33568a71-0971-4958-b60d-cae28eede9ca" xsi:nil="true"/>
    <CognivaFacetInformation_x0020_Request_x0020_Number xmlns="33568a71-0971-4958-b60d-cae28eede9ca" xsi:nil="true"/>
    <CognivaFacetType_x0020_of_x0020_Recourse xmlns="33568a71-0971-4958-b60d-cae28eede9ca" xsi:nil="true"/>
    <CognivaFacetOPCSectorsandDirectorates xmlns="33568a71-0971-4958-b60d-cae28eede9ca" xsi:nil="true"/>
    <CognivaFacetBusiness_x0020_Value xmlns="33568a71-0971-4958-b60d-cae28eede9ca" xsi:nil="true"/>
    <CognivaFacetChamber xmlns="33568a71-0971-4958-b60d-cae28eede9ca" xsi:nil="true"/>
    <JurisdictionGeographicArea xmlns="33568a71-0971-4958-b60d-cae28eede9ca" xsi:nil="true"/>
    <CognivaFacetLocation_x0020_of_x0020_Physical_x0020_Resource xmlns="33568a71-0971-4958-b60d-cae28eede9ca" xsi:nil="true"/>
    <CognivaFacetOPC_x0020_Priority_x0020_Area xmlns="33568a71-0971-4958-b60d-cae28eede9ca" xsi:nil="true"/>
    <CognivaFacetPositionNumber xmlns="33568a71-0971-4958-b60d-cae28eede9ca" xsi:nil="true"/>
    <CognivaFacetSignature_x0020_Card_x0020_Type xmlns="33568a71-0971-4958-b60d-cae28eede9ca" xsi:nil="true"/>
    <CognivaFacetVendor_x0020_Name_x0020_OGD xmlns="33568a71-0971-4958-b60d-cae28eede9ca" xsi:nil="true"/>
    <CognivaFacetHas_x0020_Historical_x002f_Archival_x0020_Value xmlns="33568a71-0971-4958-b60d-cae28eede9ca" xsi:nil="true"/>
    <CognivaFacetPRPACaseNumber xmlns="33568a71-0971-4958-b60d-cae28eede9ca" xsi:nil="true"/>
    <CognivaFacetProcess xmlns="33568a71-0971-4958-b60d-cae28eede9ca">Create Speeches / Presentations</CognivaFacetProcess>
    <CognivaFacetAccounting_x0020_Quarter xmlns="33568a71-0971-4958-b60d-cae28eede9ca" xsi:nil="true"/>
    <CognivaFacetCi2_x0020_Language xmlns="33568a71-0971-4958-b60d-cae28eede9ca" xsi:nil="true"/>
    <CognivaFacetClassification_x0020_Level xmlns="33568a71-0971-4958-b60d-cae28eede9ca" xsi:nil="true"/>
    <CognivaFacetFindings_x0020_and_x0020_other_x0020_Dispositions xmlns="33568a71-0971-4958-b60d-cae28eede9ca" xsi:nil="true"/>
    <CognivaFacetType_x0020_of_x0020_ATIP_x0020_Request xmlns="33568a71-0971-4958-b60d-cae28eede9ca" xsi:nil="true"/>
    <CognivaFacetEventDate xmlns="33568a71-0971-4958-b60d-cae28eede9ca" xsi:nil="true"/>
    <CognivaFacetSubject xmlns="33568a71-0971-4958-b60d-cae28eede9ca" xsi:nil="true"/>
    <CognivaFacetJournal_x0020_Voucher_x0020_Type xmlns="33568a71-0971-4958-b60d-cae28eede9ca" xsi:nil="true"/>
    <CognivaFacetPayables_x0020_Control_x0020_Report_x0020_Type xmlns="33568a71-0971-4958-b60d-cae28eede9ca" xsi:nil="true"/>
    <CognivaFacetDisposition_x0020_Action xmlns="33568a71-0971-4958-b60d-cae28eede9ca" xsi:nil="true"/>
    <CognivaFacetLitigationFileNumber xmlns="33568a71-0971-4958-b60d-cae28eede9ca" xsi:nil="true"/>
    <CognivaFacetTA_x0020_Case_x0020_Number xmlns="33568a71-0971-4958-b60d-cae28eede9ca" xsi:nil="true"/>
    <_dlc_DocIdPersistId xmlns="33568a71-0971-4958-b60d-cae28eede9ca">true</_dlc_DocIdPersistId>
    <_dlc_DocId xmlns="33568a71-0971-4958-b60d-cae28eede9ca">7777-6-350038</_dlc_DocId>
    <_dlc_DocIdUrl xmlns="33568a71-0971-4958-b60d-cae28eede9ca">
      <Url>https://officium/_layouts/15/DocIdRedir.aspx?ID=7777-6-350038</Url>
      <Description>7777-6-350038</Description>
    </_dlc_DocIdUrl>
    <LikesCount xmlns="http://schemas.microsoft.com/sharepoint/v3" xsi:nil="true"/>
    <CognivaFacetSentCommissioneron xmlns="33568a71-0971-4958-b60d-cae28eede9ca" xsi:nil="true"/>
    <IconOverlay xmlns="http://schemas.microsoft.com/sharepoint/v4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CognivaFacetDestination xmlns="33568a71-0971-4958-b60d-cae28eede9ca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MA Record" ma:contentTypeID="0x0101004C4EE9AFFA135D4CA13CB5F2E971820500F4B6B907AAE32D4C8CB4F29B5DA8796D" ma:contentTypeVersion="196" ma:contentTypeDescription="" ma:contentTypeScope="" ma:versionID="0c32d4ff4cf8cc86cae9925a65e29c7c">
  <xsd:schema xmlns:xsd="http://www.w3.org/2001/XMLSchema" xmlns:xs="http://www.w3.org/2001/XMLSchema" xmlns:p="http://schemas.microsoft.com/office/2006/metadata/properties" xmlns:ns2="http://schemas.microsoft.com/sharepoint/v3" xmlns:ns3="33568a71-0971-4958-b60d-cae28eede9ca" xmlns:ns4="http://schemas.microsoft.com/sharepoint/v4" targetNamespace="http://schemas.microsoft.com/office/2006/metadata/properties" ma:root="true" ma:fieldsID="23ba3a534b7ae657d05f0184a4a32492" ns2:_="" ns3:_="" ns4:_="">
    <xsd:import namespace="http://schemas.microsoft.com/sharepoint/v3"/>
    <xsd:import namespace="33568a71-0971-4958-b60d-cae28eede9c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CognivaFacetFunction" minOccurs="0"/>
                <xsd:element ref="ns3:CognivaFacetActivity" minOccurs="0"/>
                <xsd:element ref="ns3:CognivaFacetDocument_x0020_Type" minOccurs="0"/>
                <xsd:element ref="ns3:CognivaFacetSensitivity" minOccurs="0"/>
                <xsd:element ref="ns3:CognivaFacetItem_x0020_Status" minOccurs="0"/>
                <xsd:element ref="ns3:Closed_x0020_Date" minOccurs="0"/>
                <xsd:element ref="ns3:CognivaFacetAdditional_x0020_Information" minOccurs="0"/>
                <xsd:element ref="ns3:Officium_ID" minOccurs="0"/>
                <xsd:element ref="ns3:RDIMS_x0020__x0023_" minOccurs="0"/>
                <xsd:element ref="ns3:RDIMS_Term_ID" minOccurs="0"/>
                <xsd:element ref="ns3:RDIMS_x0020_Author" minOccurs="0"/>
                <xsd:element ref="ns3:RDIMS_x0020_File_x0020_Plan" minOccurs="0"/>
                <xsd:element ref="ns3:CognivaFacetPosition" minOccurs="0"/>
                <xsd:element ref="ns3:CognivaFacetProcess" minOccurs="0"/>
                <xsd:element ref="ns3:Filing_x0020_Location" minOccurs="0"/>
                <xsd:element ref="ns3:CognivaFacetAccounting_x0020_Period" minOccurs="0"/>
                <xsd:element ref="ns3:CognivaFacetAccounting_x0020_Quarter" minOccurs="0"/>
                <xsd:element ref="ns3:CognivaFacetAct" minOccurs="0"/>
                <xsd:element ref="ns3:CognivaFacetATIP_x0020_File_x0020_Number" minOccurs="0"/>
                <xsd:element ref="ns3:CognivaFacetATIP_x0020_Request" minOccurs="0"/>
                <xsd:element ref="ns3:CognivaFacetAudit_x0020_Name" minOccurs="0"/>
                <xsd:element ref="ns3:CognivaFacetAudit_x0020_Phase" minOccurs="0"/>
                <xsd:element ref="ns3:CognivaFacetBill" minOccurs="0"/>
                <xsd:element ref="ns3:CognivaFacetBusiness_x0020_Value" minOccurs="0"/>
                <xsd:element ref="ns3:CognivaFacetCalendar_x0020_Year" minOccurs="0"/>
                <xsd:element ref="ns3:CognivaFacetChamber" minOccurs="0"/>
                <xsd:element ref="ns3:CognivaFacetCi2_x0020_Category" minOccurs="0"/>
                <xsd:element ref="ns3:CognivaFacetCi2_x0020_Language" minOccurs="0"/>
                <xsd:element ref="ns3:CognivaFacetClassification_x0020_Level" minOccurs="0"/>
                <xsd:element ref="ns3:CognivaFacetCommitment_x0020_Number" minOccurs="0"/>
                <xsd:element ref="ns3:CognivaFacetCommittee_x0020_of_x0020_Parliament" minOccurs="0"/>
                <xsd:element ref="ns3:CognivaFacetCommittee_x0020_or_x0020_Working_x0020_Group" minOccurs="0"/>
                <xsd:element ref="ns3:ComplaintGrievanceNumber" minOccurs="0"/>
                <xsd:element ref="ns3:CognivaFacetComplaint_x0020_Type" minOccurs="0"/>
                <xsd:element ref="ns3:ContractContributionNumber" minOccurs="0"/>
                <xsd:element ref="ns3:CognivaFacetCorrespondence_x0020_Tracking_x0020_Number" minOccurs="0"/>
                <xsd:element ref="ns3:CognivaFacetCourt_x0020_File_x0020_Number" minOccurs="0"/>
                <xsd:element ref="ns3:CognivaFacetCourt_x0020_Level" minOccurs="0"/>
                <xsd:element ref="ns3:CognivaFacetDocumentSource" minOccurs="0"/>
                <xsd:element ref="ns3:CognivaFacetDueDiligenceFinance" minOccurs="0"/>
                <xsd:element ref="ns3:CognivaFacetDueDiligenceSPS" minOccurs="0"/>
                <xsd:element ref="ns3:CognivaFacetEmployee_x0020_Name" minOccurs="0"/>
                <xsd:element ref="ns3:CognivaFacetEssential_x0020_Information_x0020_Resource" minOccurs="0"/>
                <xsd:element ref="ns3:CognivaFacetExpense_x0020_Voucher_x0020_Number" minOccurs="0"/>
                <xsd:element ref="ns3:CognivaFacetEventDate" minOccurs="0"/>
                <xsd:element ref="ns3:CognivaFacetExternal_x0020_Author" minOccurs="0"/>
                <xsd:element ref="ns3:CognivaFacetFindings_x0020_and_x0020_other_x0020_Dispositions" minOccurs="0"/>
                <xsd:element ref="ns3:CognivaFacetFiscal_x0020_Year" minOccurs="0"/>
                <xsd:element ref="ns3:CognivaFacetGenericWorkDescriptionNumber" minOccurs="0"/>
                <xsd:element ref="ns3:CognivaFacetGXReferenceNumber" minOccurs="0"/>
                <xsd:element ref="ns3:CognivaFacetGXVendorCode" minOccurs="0"/>
                <xsd:element ref="ns3:CognivaFacetGXVendorName" minOccurs="0"/>
                <xsd:element ref="ns3:CognivaFacetHot_x0020_File" minOccurs="0"/>
                <xsd:element ref="ns3:CognivaFacetIncluded_x0020_in_x0020_Annual_x0020_Report" minOccurs="0"/>
                <xsd:element ref="ns3:CognivaFacetInformation_x0020_Centre_x0020_Project_x0020_Name" minOccurs="0"/>
                <xsd:element ref="ns3:CognivaFacetInformation_x0020_Request_x0020_Number" minOccurs="0"/>
                <xsd:element ref="ns3:InternalExternal" minOccurs="0"/>
                <xsd:element ref="ns3:CognivaFacetRole" minOccurs="0"/>
                <xsd:element ref="ns3:CognivaFacetSubject" minOccurs="0"/>
                <xsd:element ref="ns3:CognivaFacetISO_x0020_Project_x0020_Number" minOccurs="0"/>
                <xsd:element ref="ns3:CognivaFacetJournal_x0020_Voucher_x0020_Type" minOccurs="0"/>
                <xsd:element ref="ns3:JurisdictionGeographicArea" minOccurs="0"/>
                <xsd:element ref="ns3:CognivaFacetLegalConsultationNumber" minOccurs="0"/>
                <xsd:element ref="ns3:CognivaFacetLegislation" minOccurs="0"/>
                <xsd:element ref="ns3:CognivaFacetLibrary_x0020_Vendor" minOccurs="0"/>
                <xsd:element ref="ns3:CognivaFacetLitigation_x0020_Case" minOccurs="0"/>
                <xsd:element ref="ns3:CognivaFacetLitigation_x0020_File_x0020_Number" minOccurs="0"/>
                <xsd:element ref="ns3:CognivaFacetLitigation_x0020_Category" minOccurs="0"/>
                <xsd:element ref="ns3:CognivaFacetLocation_x0020_of_x0020_Physical_x0020_Resource" minOccurs="0"/>
                <xsd:element ref="ns3:CognivaFacetMeeting_x0020_Date" minOccurs="0"/>
                <xsd:element ref="ns3:CognivaFacetOccupational_x0020_Group" minOccurs="0"/>
                <xsd:element ref="ns3:CognivaFacetOPC_x0020_Branch" minOccurs="0"/>
                <xsd:element ref="ns3:CognivaFacetOPC_x0020_Priority_x0020_Area" minOccurs="0"/>
                <xsd:element ref="ns3:CognivaFacetOrganization" minOccurs="0"/>
                <xsd:element ref="ns3:CognivaFacetParliament" minOccurs="0"/>
                <xsd:element ref="ns3:CognivaFacetPayables_x0020_Control_x0020_Report_x0020_Type" minOccurs="0"/>
                <xsd:element ref="ns3:CognivaFacetPeriodical_x0020_Title" minOccurs="0"/>
                <xsd:element ref="ns3:CognivaFacetPhysical_x0020_Resource" minOccurs="0"/>
                <xsd:element ref="ns3:ProductSystemName" minOccurs="0"/>
                <xsd:element ref="ns3:CognivaFacetPIA_x0020_Category" minOccurs="0"/>
                <xsd:element ref="ns3:CognivaFacetPIA_x0020_Review_x0020_Number" minOccurs="0"/>
                <xsd:element ref="ns3:CognivaFacetPIPEDA_x0020_Case_x0020_Number" minOccurs="0"/>
                <xsd:element ref="ns3:CognivaFacetPositionNumber" minOccurs="0"/>
                <xsd:element ref="ns3:CognivaFacetPrivacy_x0020_Case_x0020_Number" minOccurs="0"/>
                <xsd:element ref="ns3:CognivaFacetPublicAccountsVolume" minOccurs="0"/>
                <xsd:element ref="ns3:RCResponsibilityCentre" minOccurs="0"/>
                <xsd:element ref="ns3:CognivaFacetReceivedDate" minOccurs="0"/>
                <xsd:element ref="ns3:CognivaFacetRelated_x0020_Document" minOccurs="0"/>
                <xsd:element ref="ns3:CognivaFacetReport_x0020_Date" minOccurs="0"/>
                <xsd:element ref="ns3:CognivaFacetRetention_x0020_and_x0020_Disposition_x0020_Rule" minOccurs="0"/>
                <xsd:element ref="ns3:Routing_x0020_Location" minOccurs="0"/>
                <xsd:element ref="ns3:Scanned_Document" minOccurs="0"/>
                <xsd:element ref="ns3:Scanned_Reference" minOccurs="0"/>
                <xsd:element ref="ns3:CognivaFacetSignature_x0020_Card_x0020_Type" minOccurs="0"/>
                <xsd:element ref="ns3:CognivaFacetSolicitorClientPrivilege" minOccurs="0"/>
                <xsd:element ref="ns3:CognivaFacetStaffing_x0020_Number" minOccurs="0"/>
                <xsd:element ref="ns3:CognivaFacetTelecommunication_x0020_Company" minOccurs="0"/>
                <xsd:element ref="ns3:CognivaFacetType_x0020_of_x0020_Appearance" minOccurs="0"/>
                <xsd:element ref="ns3:CognivaFacetType_x0020_of_x0020_ATIP_x0020_Request" minOccurs="0"/>
                <xsd:element ref="ns3:CognivaFacetType_x0020_of_x0020_Initiative" minOccurs="0"/>
                <xsd:element ref="ns3:CognivaFacetType_x0020_of_x0020_Outreach_x0020_Tool" minOccurs="0"/>
                <xsd:element ref="ns3:CognivaFacetType_x0020_of_x0020_Procedure" minOccurs="0"/>
                <xsd:element ref="ns3:CognivaFacetVendor_x0020_Name_x0020_OGD" minOccurs="0"/>
                <xsd:element ref="ns3:CognivaFacetVendor_x0020_Code_x0020_OGD" minOccurs="0"/>
                <xsd:element ref="ns3:_dlc_DocIdUrl" minOccurs="0"/>
                <xsd:element ref="ns3:_dlc_DocId" minOccurs="0"/>
                <xsd:element ref="ns2:_dlc_ExpireDateSaved" minOccurs="0"/>
                <xsd:element ref="ns4:IconOverlay" minOccurs="0"/>
                <xsd:element ref="ns3:_dlc_DocIdPersistId" minOccurs="0"/>
                <xsd:element ref="ns2:_dlc_Exempt" minOccurs="0"/>
                <xsd:element ref="ns2:_dlc_ExpireDate" minOccurs="0"/>
                <xsd:element ref="ns2:RatedBy" minOccurs="0"/>
                <xsd:element ref="ns2:Ratings" minOccurs="0"/>
                <xsd:element ref="ns2:LikesCount" minOccurs="0"/>
                <xsd:element ref="ns2:LikedBy" minOccurs="0"/>
                <xsd:element ref="ns3:CognivaFacetDestination" minOccurs="0"/>
                <xsd:element ref="ns3:CognivaFacetSentCommissioneron" minOccurs="0"/>
                <xsd:element ref="ns3:CognivaFacetDisposition_x0020_Action" minOccurs="0"/>
                <xsd:element ref="ns3:CognivaFacetHas_x0020_Historical_x002f_Archival_x0020_Value" minOccurs="0"/>
                <xsd:element ref="ns3:CognivaFacetSource_x0020_of_x0020_ATIP_x0020_Request" minOccurs="0"/>
                <xsd:element ref="ns3:SharedWithUsers" minOccurs="0"/>
                <xsd:element ref="ns3:CognivaFacetType_x0020_of_x0020_Recourse" minOccurs="0"/>
                <xsd:element ref="ns3:CognivaFacetType_x0020_of_x0020_Separation" minOccurs="0"/>
                <xsd:element ref="ns3:CognivaFacetTypeofSeparation" minOccurs="0"/>
                <xsd:element ref="ns3:CognivaFacetDispositionAction" minOccurs="0"/>
                <xsd:element ref="ns3:CognivaFacetBusiness_x0020_Advisory_x0020_Case_x0020_Number" minOccurs="0"/>
                <xsd:element ref="ns3:CognivaFacetLitigationFileNumber" minOccurs="0"/>
                <xsd:element ref="ns3:CognivaFacetTypeofRecourse" minOccurs="0"/>
                <xsd:element ref="ns3:CognivaFacetSourceofATIPRequest" minOccurs="0"/>
                <xsd:element ref="ns3:CognivaFacetOPCSectorsandDirectorates" minOccurs="0"/>
                <xsd:element ref="ns3:CognivaFacetHR_x0020_Systems" minOccurs="0"/>
                <xsd:element ref="ns3:CognivaFacetTA_x0020_Case_x0020_Number" minOccurs="0"/>
                <xsd:element ref="ns3:CognivaFacetPRPACaseNumber" minOccurs="0"/>
                <xsd:element ref="ns3:CognivaFacetPosition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1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empt" ma:index="120" nillable="true" ma:displayName="Exempt from Policy" ma:hidden="true" ma:internalName="_dlc_Exempt" ma:readOnly="true">
      <xsd:simpleType>
        <xsd:restriction base="dms:Unknown"/>
      </xsd:simpleType>
    </xsd:element>
    <xsd:element name="_dlc_ExpireDate" ma:index="121" nillable="true" ma:displayName="Expiration Date" ma:description="" ma:hidden="true" ma:internalName="_dlc_ExpireDate" ma:readOnly="true">
      <xsd:simpleType>
        <xsd:restriction base="dms:DateTime"/>
      </xsd:simpleType>
    </xsd:element>
    <xsd:element name="RatedBy" ma:index="12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4" nillable="true" ma:displayName="Number of Likes" ma:internalName="LikesCount">
      <xsd:simpleType>
        <xsd:restriction base="dms:Unknown"/>
      </xsd:simpleType>
    </xsd:element>
    <xsd:element name="LikedBy" ma:index="12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68a71-0971-4958-b60d-cae28eede9ca" elementFormDefault="qualified">
    <xsd:import namespace="http://schemas.microsoft.com/office/2006/documentManagement/types"/>
    <xsd:import namespace="http://schemas.microsoft.com/office/infopath/2007/PartnerControls"/>
    <xsd:element name="CognivaFacetFunction" ma:index="3" nillable="true" ma:displayName="Function" ma:internalName="CognivaFacetFunction">
      <xsd:simpleType>
        <xsd:restriction base="dms:Text">
          <xsd:maxLength value="255"/>
        </xsd:restriction>
      </xsd:simpleType>
    </xsd:element>
    <xsd:element name="CognivaFacetActivity" ma:index="4" nillable="true" ma:displayName="Activity" ma:internalName="CognivaFacetActivity">
      <xsd:simpleType>
        <xsd:restriction base="dms:Text">
          <xsd:maxLength value="255"/>
        </xsd:restriction>
      </xsd:simpleType>
    </xsd:element>
    <xsd:element name="CognivaFacetDocument_x0020_Type" ma:index="5" nillable="true" ma:displayName="Document Type" ma:internalName="CognivaFacetDocument_x0020_Type">
      <xsd:simpleType>
        <xsd:restriction base="dms:Text">
          <xsd:maxLength value="255"/>
        </xsd:restriction>
      </xsd:simpleType>
    </xsd:element>
    <xsd:element name="CognivaFacetSensitivity" ma:index="6" nillable="true" ma:displayName="Sensitivity" ma:internalName="CognivaFacetSensitivity">
      <xsd:simpleType>
        <xsd:restriction base="dms:Text">
          <xsd:maxLength value="255"/>
        </xsd:restriction>
      </xsd:simpleType>
    </xsd:element>
    <xsd:element name="CognivaFacetItem_x0020_Status" ma:index="7" nillable="true" ma:displayName="Item Status" ma:internalName="CognivaFacetItem_x0020_Status">
      <xsd:simpleType>
        <xsd:restriction base="dms:Text">
          <xsd:maxLength value="255"/>
        </xsd:restriction>
      </xsd:simpleType>
    </xsd:element>
    <xsd:element name="Closed_x0020_Date" ma:index="8" nillable="true" ma:displayName="Closed Date" ma:format="DateOnly" ma:internalName="Closed_x0020_Date">
      <xsd:simpleType>
        <xsd:restriction base="dms:DateTime"/>
      </xsd:simpleType>
    </xsd:element>
    <xsd:element name="CognivaFacetAdditional_x0020_Information" ma:index="9" nillable="true" ma:displayName="Additional Information" ma:indexed="true" ma:internalName="CognivaFacetAdditional_x0020_Information">
      <xsd:simpleType>
        <xsd:restriction base="dms:Text">
          <xsd:maxLength value="255"/>
        </xsd:restriction>
      </xsd:simpleType>
    </xsd:element>
    <xsd:element name="Officium_ID" ma:index="10" nillable="true" ma:displayName="Officium ID" ma:indexed="true" ma:internalName="Officium_ID">
      <xsd:simpleType>
        <xsd:restriction base="dms:Text"/>
      </xsd:simpleType>
    </xsd:element>
    <xsd:element name="RDIMS_x0020__x0023_" ma:index="11" nillable="true" ma:displayName="RDIMS #" ma:indexed="true" ma:internalName="RDIMS_x0020__x0023_">
      <xsd:simpleType>
        <xsd:restriction base="dms:Text">
          <xsd:maxLength value="255"/>
        </xsd:restriction>
      </xsd:simpleType>
    </xsd:element>
    <xsd:element name="RDIMS_Term_ID" ma:index="12" nillable="true" ma:displayName="RDIMS Term ID" ma:indexed="true" ma:internalName="RDIMS_Term_ID">
      <xsd:simpleType>
        <xsd:restriction base="dms:Number"/>
      </xsd:simpleType>
    </xsd:element>
    <xsd:element name="RDIMS_x0020_Author" ma:index="13" nillable="true" ma:displayName="RDIMS Author" ma:internalName="RDIMS_x0020_Author">
      <xsd:simpleType>
        <xsd:restriction base="dms:Text">
          <xsd:maxLength value="255"/>
        </xsd:restriction>
      </xsd:simpleType>
    </xsd:element>
    <xsd:element name="RDIMS_x0020_File_x0020_Plan" ma:index="14" nillable="true" ma:displayName="RDIMS File Plan" ma:internalName="RDIMS_x0020_File_x0020_Plan">
      <xsd:simpleType>
        <xsd:restriction base="dms:Note"/>
      </xsd:simpleType>
    </xsd:element>
    <xsd:element name="CognivaFacetPosition" ma:index="15" nillable="true" ma:displayName="Position" ma:internalName="CognivaFacetPosition">
      <xsd:simpleType>
        <xsd:restriction base="dms:Text">
          <xsd:maxLength value="255"/>
        </xsd:restriction>
      </xsd:simpleType>
    </xsd:element>
    <xsd:element name="CognivaFacetProcess" ma:index="16" nillable="true" ma:displayName="Process" ma:internalName="CognivaFacetProcess">
      <xsd:simpleType>
        <xsd:restriction base="dms:Text">
          <xsd:maxLength value="255"/>
        </xsd:restriction>
      </xsd:simpleType>
    </xsd:element>
    <xsd:element name="Filing_x0020_Location" ma:index="17" nillable="true" ma:displayName="Filing Location" ma:internalName="Filing_x0020_Location">
      <xsd:simpleType>
        <xsd:restriction base="dms:Text">
          <xsd:maxLength value="255"/>
        </xsd:restriction>
      </xsd:simpleType>
    </xsd:element>
    <xsd:element name="CognivaFacetAccounting_x0020_Period" ma:index="18" nillable="true" ma:displayName="Accounting Period" ma:internalName="CognivaFacetAccounting_x0020_Period">
      <xsd:simpleType>
        <xsd:restriction base="dms:Text">
          <xsd:maxLength value="255"/>
        </xsd:restriction>
      </xsd:simpleType>
    </xsd:element>
    <xsd:element name="CognivaFacetAccounting_x0020_Quarter" ma:index="19" nillable="true" ma:displayName="Accounting Quarter" ma:internalName="CognivaFacetAccounting_x0020_Quarter">
      <xsd:simpleType>
        <xsd:restriction base="dms:Text">
          <xsd:maxLength value="255"/>
        </xsd:restriction>
      </xsd:simpleType>
    </xsd:element>
    <xsd:element name="CognivaFacetAct" ma:index="20" nillable="true" ma:displayName="Act" ma:internalName="CognivaFacetAct">
      <xsd:simpleType>
        <xsd:restriction base="dms:Text">
          <xsd:maxLength value="255"/>
        </xsd:restriction>
      </xsd:simpleType>
    </xsd:element>
    <xsd:element name="CognivaFacetATIP_x0020_File_x0020_Number" ma:index="21" nillable="true" ma:displayName="ATIP File Number" ma:internalName="CognivaFacetATIP_x0020_File_x0020_Number">
      <xsd:simpleType>
        <xsd:restriction base="dms:Text"/>
      </xsd:simpleType>
    </xsd:element>
    <xsd:element name="CognivaFacetATIP_x0020_Request" ma:index="22" nillable="true" ma:displayName="ATIP Request" ma:internalName="CognivaFacetATIP_x0020_Request">
      <xsd:simpleType>
        <xsd:restriction base="dms:Text">
          <xsd:maxLength value="255"/>
        </xsd:restriction>
      </xsd:simpleType>
    </xsd:element>
    <xsd:element name="CognivaFacetAudit_x0020_Name" ma:index="23" nillable="true" ma:displayName="Audit Name" ma:internalName="CognivaFacetAudit_x0020_Name">
      <xsd:simpleType>
        <xsd:restriction base="dms:Text">
          <xsd:maxLength value="255"/>
        </xsd:restriction>
      </xsd:simpleType>
    </xsd:element>
    <xsd:element name="CognivaFacetAudit_x0020_Phase" ma:index="24" nillable="true" ma:displayName="Audit Phase" ma:internalName="CognivaFacetAudit_x0020_Phase">
      <xsd:simpleType>
        <xsd:restriction base="dms:Text">
          <xsd:maxLength value="255"/>
        </xsd:restriction>
      </xsd:simpleType>
    </xsd:element>
    <xsd:element name="CognivaFacetBill" ma:index="25" nillable="true" ma:displayName="Bill" ma:internalName="CognivaFacetBill">
      <xsd:simpleType>
        <xsd:restriction base="dms:Text">
          <xsd:maxLength value="255"/>
        </xsd:restriction>
      </xsd:simpleType>
    </xsd:element>
    <xsd:element name="CognivaFacetBusiness_x0020_Value" ma:index="26" nillable="true" ma:displayName="Business Value" ma:internalName="CognivaFacetBusiness_x0020_Value">
      <xsd:simpleType>
        <xsd:restriction base="dms:Text">
          <xsd:maxLength value="255"/>
        </xsd:restriction>
      </xsd:simpleType>
    </xsd:element>
    <xsd:element name="CognivaFacetCalendar_x0020_Year" ma:index="27" nillable="true" ma:displayName="Calendar Year" ma:internalName="CognivaFacetCalendar_x0020_Year">
      <xsd:simpleType>
        <xsd:restriction base="dms:Text">
          <xsd:maxLength value="255"/>
        </xsd:restriction>
      </xsd:simpleType>
    </xsd:element>
    <xsd:element name="CognivaFacetChamber" ma:index="28" nillable="true" ma:displayName="Chamber" ma:internalName="CognivaFacetChamber">
      <xsd:simpleType>
        <xsd:restriction base="dms:Text">
          <xsd:maxLength value="255"/>
        </xsd:restriction>
      </xsd:simpleType>
    </xsd:element>
    <xsd:element name="CognivaFacetCi2_x0020_Category" ma:index="29" nillable="true" ma:displayName="Ci2 Category" ma:internalName="CognivaFacetCi2_x0020_Category">
      <xsd:simpleType>
        <xsd:restriction base="dms:Text">
          <xsd:maxLength value="255"/>
        </xsd:restriction>
      </xsd:simpleType>
    </xsd:element>
    <xsd:element name="CognivaFacetCi2_x0020_Language" ma:index="30" nillable="true" ma:displayName="Ci2 Language" ma:internalName="CognivaFacetCi2_x0020_Language">
      <xsd:simpleType>
        <xsd:restriction base="dms:Text">
          <xsd:maxLength value="255"/>
        </xsd:restriction>
      </xsd:simpleType>
    </xsd:element>
    <xsd:element name="CognivaFacetClassification_x0020_Level" ma:index="31" nillable="true" ma:displayName="Classification Level" ma:internalName="CognivaFacetClassification_x0020_Level">
      <xsd:simpleType>
        <xsd:restriction base="dms:Text">
          <xsd:maxLength value="255"/>
        </xsd:restriction>
      </xsd:simpleType>
    </xsd:element>
    <xsd:element name="CognivaFacetCommitment_x0020_Number" ma:index="32" nillable="true" ma:displayName="Commitment Number" ma:internalName="CognivaFacetCommitment_x0020_Number">
      <xsd:simpleType>
        <xsd:restriction base="dms:Text">
          <xsd:maxLength value="255"/>
        </xsd:restriction>
      </xsd:simpleType>
    </xsd:element>
    <xsd:element name="CognivaFacetCommittee_x0020_of_x0020_Parliament" ma:index="33" nillable="true" ma:displayName="Committee of Parliament" ma:internalName="CognivaFacetCommittee_x0020_of_x0020_Parliament">
      <xsd:simpleType>
        <xsd:restriction base="dms:Text">
          <xsd:maxLength value="255"/>
        </xsd:restriction>
      </xsd:simpleType>
    </xsd:element>
    <xsd:element name="CognivaFacetCommittee_x0020_or_x0020_Working_x0020_Group" ma:index="34" nillable="true" ma:displayName="Committee or Working Group" ma:internalName="CognivaFacetCommittee_x0020_or_x0020_Working_x0020_Group">
      <xsd:simpleType>
        <xsd:restriction base="dms:Text">
          <xsd:maxLength value="255"/>
        </xsd:restriction>
      </xsd:simpleType>
    </xsd:element>
    <xsd:element name="ComplaintGrievanceNumber" ma:index="35" nillable="true" ma:displayName="Complaint/Grievance Number" ma:internalName="ComplaintGrievanceNumber">
      <xsd:simpleType>
        <xsd:restriction base="dms:Text">
          <xsd:maxLength value="255"/>
        </xsd:restriction>
      </xsd:simpleType>
    </xsd:element>
    <xsd:element name="CognivaFacetComplaint_x0020_Type" ma:index="36" nillable="true" ma:displayName="Complaint Type" ma:internalName="CognivaFacetComplaint_x0020_Type">
      <xsd:simpleType>
        <xsd:restriction base="dms:Text"/>
      </xsd:simpleType>
    </xsd:element>
    <xsd:element name="ContractContributionNumber" ma:index="37" nillable="true" ma:displayName="Contract Contribution Number" ma:internalName="ContractContributionNumber">
      <xsd:simpleType>
        <xsd:restriction base="dms:Text">
          <xsd:maxLength value="255"/>
        </xsd:restriction>
      </xsd:simpleType>
    </xsd:element>
    <xsd:element name="CognivaFacetCorrespondence_x0020_Tracking_x0020_Number" ma:index="38" nillable="true" ma:displayName="Correspondence Tracking Number" ma:indexed="true" ma:internalName="CognivaFacetCorrespondence_x0020_Tracking_x0020_Number">
      <xsd:simpleType>
        <xsd:restriction base="dms:Text">
          <xsd:maxLength value="255"/>
        </xsd:restriction>
      </xsd:simpleType>
    </xsd:element>
    <xsd:element name="CognivaFacetCourt_x0020_File_x0020_Number" ma:index="39" nillable="true" ma:displayName="Court File Number" ma:internalName="CognivaFacetCourt_x0020_File_x0020_Number">
      <xsd:simpleType>
        <xsd:restriction base="dms:Text">
          <xsd:maxLength value="255"/>
        </xsd:restriction>
      </xsd:simpleType>
    </xsd:element>
    <xsd:element name="CognivaFacetCourt_x0020_Level" ma:index="40" nillable="true" ma:displayName="Court Level" ma:internalName="CognivaFacetCourt_x0020_Level">
      <xsd:simpleType>
        <xsd:restriction base="dms:Text">
          <xsd:maxLength value="255"/>
        </xsd:restriction>
      </xsd:simpleType>
    </xsd:element>
    <xsd:element name="CognivaFacetDocumentSource" ma:index="41" nillable="true" ma:displayName="Document Source" ma:internalName="CognivaFacetDocumentSource">
      <xsd:simpleType>
        <xsd:restriction base="dms:Text"/>
      </xsd:simpleType>
    </xsd:element>
    <xsd:element name="CognivaFacetDueDiligenceFinance" ma:index="42" nillable="true" ma:displayName="Due Diligence by Finance" ma:internalName="CognivaFacetDueDiligenceFinance">
      <xsd:simpleType>
        <xsd:restriction base="dms:Text">
          <xsd:maxLength value="255"/>
        </xsd:restriction>
      </xsd:simpleType>
    </xsd:element>
    <xsd:element name="CognivaFacetDueDiligenceSPS" ma:index="43" nillable="true" ma:displayName="Due Diligence in SPS" ma:internalName="CognivaFacetDueDiligenceSPS">
      <xsd:simpleType>
        <xsd:restriction base="dms:Text">
          <xsd:maxLength value="255"/>
        </xsd:restriction>
      </xsd:simpleType>
    </xsd:element>
    <xsd:element name="CognivaFacetEmployee_x0020_Name" ma:index="44" nillable="true" ma:displayName="Employee Name" ma:internalName="CognivaFacetEmployee_x0020_Name">
      <xsd:simpleType>
        <xsd:restriction base="dms:Text">
          <xsd:maxLength value="255"/>
        </xsd:restriction>
      </xsd:simpleType>
    </xsd:element>
    <xsd:element name="CognivaFacetEssential_x0020_Information_x0020_Resource" ma:index="45" nillable="true" ma:displayName="Essential Information Resource" ma:internalName="CognivaFacetEssential_x0020_Information_x0020_Resource">
      <xsd:simpleType>
        <xsd:restriction base="dms:Text">
          <xsd:maxLength value="255"/>
        </xsd:restriction>
      </xsd:simpleType>
    </xsd:element>
    <xsd:element name="CognivaFacetExpense_x0020_Voucher_x0020_Number" ma:index="46" nillable="true" ma:displayName="Invoice Number" ma:internalName="CognivaFacetExpense_x0020_Voucher_x0020_Number">
      <xsd:simpleType>
        <xsd:restriction base="dms:Text">
          <xsd:maxLength value="255"/>
        </xsd:restriction>
      </xsd:simpleType>
    </xsd:element>
    <xsd:element name="CognivaFacetEventDate" ma:index="47" nillable="true" ma:displayName="Event Date" ma:internalName="CognivaFacetEventDate">
      <xsd:simpleType>
        <xsd:restriction base="dms:Text">
          <xsd:maxLength value="255"/>
        </xsd:restriction>
      </xsd:simpleType>
    </xsd:element>
    <xsd:element name="CognivaFacetExternal_x0020_Author" ma:index="48" nillable="true" ma:displayName="External Author" ma:internalName="CognivaFacetExternal_x0020_Author">
      <xsd:simpleType>
        <xsd:restriction base="dms:Text">
          <xsd:maxLength value="255"/>
        </xsd:restriction>
      </xsd:simpleType>
    </xsd:element>
    <xsd:element name="CognivaFacetFindings_x0020_and_x0020_other_x0020_Dispositions" ma:index="49" nillable="true" ma:displayName="Findings and other Dispositions" ma:internalName="CognivaFacetFindings_x0020_and_x0020_other_x0020_Dispositions">
      <xsd:simpleType>
        <xsd:restriction base="dms:Text"/>
      </xsd:simpleType>
    </xsd:element>
    <xsd:element name="CognivaFacetFiscal_x0020_Year" ma:index="50" nillable="true" ma:displayName="Fiscal Year" ma:internalName="CognivaFacetFiscal_x0020_Year">
      <xsd:simpleType>
        <xsd:restriction base="dms:Text">
          <xsd:maxLength value="255"/>
        </xsd:restriction>
      </xsd:simpleType>
    </xsd:element>
    <xsd:element name="CognivaFacetGenericWorkDescriptionNumber" ma:index="51" nillable="true" ma:displayName="Generic Work Description Number" ma:internalName="CognivaFacetGenericWorkDescriptionNumber">
      <xsd:simpleType>
        <xsd:restriction base="dms:Text">
          <xsd:maxLength value="255"/>
        </xsd:restriction>
      </xsd:simpleType>
    </xsd:element>
    <xsd:element name="CognivaFacetGXReferenceNumber" ma:index="52" nillable="true" ma:displayName="GX Reference Number" ma:internalName="CognivaFacetGXReferenceNumber">
      <xsd:simpleType>
        <xsd:restriction base="dms:Text">
          <xsd:maxLength value="255"/>
        </xsd:restriction>
      </xsd:simpleType>
    </xsd:element>
    <xsd:element name="CognivaFacetGXVendorCode" ma:index="53" nillable="true" ma:displayName="GX Vendor Code" ma:internalName="CognivaFacetGXVendorCode">
      <xsd:simpleType>
        <xsd:restriction base="dms:Text">
          <xsd:maxLength value="255"/>
        </xsd:restriction>
      </xsd:simpleType>
    </xsd:element>
    <xsd:element name="CognivaFacetGXVendorName" ma:index="54" nillable="true" ma:displayName="GX Vendor Name" ma:internalName="CognivaFacetGXVendorName">
      <xsd:simpleType>
        <xsd:restriction base="dms:Text">
          <xsd:maxLength value="255"/>
        </xsd:restriction>
      </xsd:simpleType>
    </xsd:element>
    <xsd:element name="CognivaFacetHot_x0020_File" ma:index="55" nillable="true" ma:displayName="Hot File" ma:internalName="CognivaFacetHot_x0020_File">
      <xsd:simpleType>
        <xsd:restriction base="dms:Text">
          <xsd:maxLength value="255"/>
        </xsd:restriction>
      </xsd:simpleType>
    </xsd:element>
    <xsd:element name="CognivaFacetIncluded_x0020_in_x0020_Annual_x0020_Report" ma:index="56" nillable="true" ma:displayName="Included in Annual Report" ma:internalName="CognivaFacetIncluded_x0020_in_x0020_Annual_x0020_Report">
      <xsd:simpleType>
        <xsd:restriction base="dms:Text">
          <xsd:maxLength value="255"/>
        </xsd:restriction>
      </xsd:simpleType>
    </xsd:element>
    <xsd:element name="CognivaFacetInformation_x0020_Centre_x0020_Project_x0020_Name" ma:index="57" nillable="true" ma:displayName="Information Centre Project Name" ma:internalName="CognivaFacetInformation_x0020_Centre_x0020_Project_x0020_Name">
      <xsd:simpleType>
        <xsd:restriction base="dms:Text">
          <xsd:maxLength value="255"/>
        </xsd:restriction>
      </xsd:simpleType>
    </xsd:element>
    <xsd:element name="CognivaFacetInformation_x0020_Request_x0020_Number" ma:index="58" nillable="true" ma:displayName="Information Request Number" ma:indexed="true" ma:internalName="CognivaFacetInformation_x0020_Request_x0020_Number">
      <xsd:simpleType>
        <xsd:restriction base="dms:Text">
          <xsd:maxLength value="255"/>
        </xsd:restriction>
      </xsd:simpleType>
    </xsd:element>
    <xsd:element name="InternalExternal" ma:index="59" nillable="true" ma:displayName="Internal / External" ma:internalName="InternalExternal">
      <xsd:simpleType>
        <xsd:restriction base="dms:Text">
          <xsd:maxLength value="255"/>
        </xsd:restriction>
      </xsd:simpleType>
    </xsd:element>
    <xsd:element name="CognivaFacetRole" ma:index="60" nillable="true" ma:displayName="ISIS Role" ma:internalName="CognivaFacetRole">
      <xsd:simpleType>
        <xsd:restriction base="dms:Text">
          <xsd:maxLength value="255"/>
        </xsd:restriction>
      </xsd:simpleType>
    </xsd:element>
    <xsd:element name="CognivaFacetSubject" ma:index="61" nillable="true" ma:displayName="ISIS Subject" ma:internalName="CognivaFacetSubject">
      <xsd:simpleType>
        <xsd:restriction base="dms:Text">
          <xsd:maxLength value="255"/>
        </xsd:restriction>
      </xsd:simpleType>
    </xsd:element>
    <xsd:element name="CognivaFacetISO_x0020_Project_x0020_Number" ma:index="62" nillable="true" ma:displayName="ISO Project Number" ma:internalName="CognivaFacetISO_x0020_Project_x0020_Number">
      <xsd:simpleType>
        <xsd:restriction base="dms:Text">
          <xsd:maxLength value="255"/>
        </xsd:restriction>
      </xsd:simpleType>
    </xsd:element>
    <xsd:element name="CognivaFacetJournal_x0020_Voucher_x0020_Type" ma:index="63" nillable="true" ma:displayName="Journal Voucher Type" ma:internalName="CognivaFacetJournal_x0020_Voucher_x0020_Type">
      <xsd:simpleType>
        <xsd:restriction base="dms:Text">
          <xsd:maxLength value="255"/>
        </xsd:restriction>
      </xsd:simpleType>
    </xsd:element>
    <xsd:element name="JurisdictionGeographicArea" ma:index="64" nillable="true" ma:displayName="Jurisdiction / Geographic Area" ma:internalName="JurisdictionGeographicArea">
      <xsd:simpleType>
        <xsd:restriction base="dms:Text">
          <xsd:maxLength value="255"/>
        </xsd:restriction>
      </xsd:simpleType>
    </xsd:element>
    <xsd:element name="CognivaFacetLegalConsultationNumber" ma:index="65" nillable="true" ma:displayName="Legal Consultation Number" ma:indexed="true" ma:internalName="CognivaFacetLegalConsultationNumber">
      <xsd:simpleType>
        <xsd:restriction base="dms:Text">
          <xsd:maxLength value="255"/>
        </xsd:restriction>
      </xsd:simpleType>
    </xsd:element>
    <xsd:element name="CognivaFacetLegislation" ma:index="66" nillable="true" ma:displayName="Legislation" ma:internalName="CognivaFacetLegislation">
      <xsd:simpleType>
        <xsd:restriction base="dms:Text">
          <xsd:maxLength value="255"/>
        </xsd:restriction>
      </xsd:simpleType>
    </xsd:element>
    <xsd:element name="CognivaFacetLibrary_x0020_Vendor" ma:index="67" nillable="true" ma:displayName="Library Vendor" ma:internalName="CognivaFacetLibrary_x0020_Vendor">
      <xsd:simpleType>
        <xsd:restriction base="dms:Text"/>
      </xsd:simpleType>
    </xsd:element>
    <xsd:element name="CognivaFacetLitigation_x0020_Case" ma:index="68" nillable="true" ma:displayName="Litigation Case" ma:internalName="CognivaFacetLitigation_x0020_Case">
      <xsd:simpleType>
        <xsd:restriction base="dms:Text">
          <xsd:maxLength value="255"/>
        </xsd:restriction>
      </xsd:simpleType>
    </xsd:element>
    <xsd:element name="CognivaFacetLitigation_x0020_File_x0020_Number" ma:index="69" nillable="true" ma:displayName="Old Litigation File Number" ma:internalName="CognivaFacetLitigation_x0020_File_x0020_Number">
      <xsd:simpleType>
        <xsd:restriction base="dms:Text">
          <xsd:maxLength value="255"/>
        </xsd:restriction>
      </xsd:simpleType>
    </xsd:element>
    <xsd:element name="CognivaFacetLitigation_x0020_Category" ma:index="70" nillable="true" ma:displayName="Litigation Category" ma:internalName="CognivaFacetLitigation_x0020_Category">
      <xsd:simpleType>
        <xsd:restriction base="dms:Text">
          <xsd:maxLength value="255"/>
        </xsd:restriction>
      </xsd:simpleType>
    </xsd:element>
    <xsd:element name="CognivaFacetLocation_x0020_of_x0020_Physical_x0020_Resource" ma:index="71" nillable="true" ma:displayName="Location of Physical Resource" ma:internalName="CognivaFacetLocation_x0020_of_x0020_Physical_x0020_Resource">
      <xsd:simpleType>
        <xsd:restriction base="dms:Text">
          <xsd:maxLength value="255"/>
        </xsd:restriction>
      </xsd:simpleType>
    </xsd:element>
    <xsd:element name="CognivaFacetMeeting_x0020_Date" ma:index="72" nillable="true" ma:displayName="Meeting Date" ma:internalName="CognivaFacetMeeting_x0020_Date">
      <xsd:simpleType>
        <xsd:restriction base="dms:Text">
          <xsd:maxLength value="255"/>
        </xsd:restriction>
      </xsd:simpleType>
    </xsd:element>
    <xsd:element name="CognivaFacetOccupational_x0020_Group" ma:index="73" nillable="true" ma:displayName="Occupational Group" ma:internalName="CognivaFacetOccupational_x0020_Group">
      <xsd:simpleType>
        <xsd:restriction base="dms:Text">
          <xsd:maxLength value="255"/>
        </xsd:restriction>
      </xsd:simpleType>
    </xsd:element>
    <xsd:element name="CognivaFacetOPC_x0020_Branch" ma:index="74" nillable="true" ma:displayName="OPC Branch" ma:internalName="CognivaFacetOPC_x0020_Branch">
      <xsd:simpleType>
        <xsd:restriction base="dms:Text">
          <xsd:maxLength value="255"/>
        </xsd:restriction>
      </xsd:simpleType>
    </xsd:element>
    <xsd:element name="CognivaFacetOPC_x0020_Priority_x0020_Area" ma:index="75" nillable="true" ma:displayName="OPC Priority Area" ma:internalName="CognivaFacetOPC_x0020_Priority_x0020_Area">
      <xsd:simpleType>
        <xsd:restriction base="dms:Text">
          <xsd:maxLength value="255"/>
        </xsd:restriction>
      </xsd:simpleType>
    </xsd:element>
    <xsd:element name="CognivaFacetOrganization" ma:index="76" nillable="true" ma:displayName="Organization" ma:internalName="CognivaFacetOrganization">
      <xsd:simpleType>
        <xsd:restriction base="dms:Text">
          <xsd:maxLength value="255"/>
        </xsd:restriction>
      </xsd:simpleType>
    </xsd:element>
    <xsd:element name="CognivaFacetParliament" ma:index="77" nillable="true" ma:displayName="Parliament" ma:internalName="CognivaFacetParliament">
      <xsd:simpleType>
        <xsd:restriction base="dms:Text">
          <xsd:maxLength value="255"/>
        </xsd:restriction>
      </xsd:simpleType>
    </xsd:element>
    <xsd:element name="CognivaFacetPayables_x0020_Control_x0020_Report_x0020_Type" ma:index="78" nillable="true" ma:displayName="Payables Control Report Type" ma:internalName="CognivaFacetPayables_x0020_Control_x0020_Report_x0020_Type">
      <xsd:simpleType>
        <xsd:restriction base="dms:Text"/>
      </xsd:simpleType>
    </xsd:element>
    <xsd:element name="CognivaFacetPeriodical_x0020_Title" ma:index="79" nillable="true" ma:displayName="Periodical Title" ma:internalName="CognivaFacetPeriodical_x0020_Title">
      <xsd:simpleType>
        <xsd:restriction base="dms:Text">
          <xsd:maxLength value="255"/>
        </xsd:restriction>
      </xsd:simpleType>
    </xsd:element>
    <xsd:element name="CognivaFacetPhysical_x0020_Resource" ma:index="80" nillable="true" ma:displayName="Physical Resource" ma:internalName="CognivaFacetPhysical_x0020_Resource">
      <xsd:simpleType>
        <xsd:restriction base="dms:Text">
          <xsd:maxLength value="255"/>
        </xsd:restriction>
      </xsd:simpleType>
    </xsd:element>
    <xsd:element name="ProductSystemName" ma:index="81" nillable="true" ma:displayName="Product / System Name" ma:internalName="ProductSystemName">
      <xsd:simpleType>
        <xsd:restriction base="dms:Text">
          <xsd:maxLength value="255"/>
        </xsd:restriction>
      </xsd:simpleType>
    </xsd:element>
    <xsd:element name="CognivaFacetPIA_x0020_Category" ma:index="82" nillable="true" ma:displayName="PIA Category" ma:internalName="CognivaFacetPIA_x0020_Category">
      <xsd:simpleType>
        <xsd:restriction base="dms:Text">
          <xsd:maxLength value="255"/>
        </xsd:restriction>
      </xsd:simpleType>
    </xsd:element>
    <xsd:element name="CognivaFacetPIA_x0020_Review_x0020_Number" ma:index="83" nillable="true" ma:displayName="PIA Number" ma:indexed="true" ma:internalName="CognivaFacetPIA_x0020_Review_x0020_Number">
      <xsd:simpleType>
        <xsd:restriction base="dms:Text">
          <xsd:maxLength value="255"/>
        </xsd:restriction>
      </xsd:simpleType>
    </xsd:element>
    <xsd:element name="CognivaFacetPIPEDA_x0020_Case_x0020_Number" ma:index="84" nillable="true" ma:displayName="PIPEDA Case Number" ma:indexed="true" ma:internalName="CognivaFacetPIPEDA_x0020_Case_x0020_Number">
      <xsd:simpleType>
        <xsd:restriction base="dms:Text">
          <xsd:maxLength value="255"/>
        </xsd:restriction>
      </xsd:simpleType>
    </xsd:element>
    <xsd:element name="CognivaFacetPositionNumber" ma:index="85" nillable="true" ma:displayName="Position Number" ma:internalName="CognivaFacetPositionNumber">
      <xsd:simpleType>
        <xsd:restriction base="dms:Text">
          <xsd:maxLength value="255"/>
        </xsd:restriction>
      </xsd:simpleType>
    </xsd:element>
    <xsd:element name="CognivaFacetPrivacy_x0020_Case_x0020_Number" ma:index="86" nillable="true" ma:displayName="Privacy Case Number" ma:indexed="true" ma:internalName="CognivaFacetPrivacy_x0020_Case_x0020_Number">
      <xsd:simpleType>
        <xsd:restriction base="dms:Text">
          <xsd:maxLength value="255"/>
        </xsd:restriction>
      </xsd:simpleType>
    </xsd:element>
    <xsd:element name="CognivaFacetPublicAccountsVolume" ma:index="87" nillable="true" ma:displayName="Public Accounts Volume" ma:internalName="CognivaFacetPublicAccountsVolume">
      <xsd:simpleType>
        <xsd:restriction base="dms:Text">
          <xsd:maxLength value="255"/>
        </xsd:restriction>
      </xsd:simpleType>
    </xsd:element>
    <xsd:element name="RCResponsibilityCentre" ma:index="88" nillable="true" ma:displayName="RC Responsibility Centre" ma:internalName="RCResponsibilityCentre">
      <xsd:simpleType>
        <xsd:restriction base="dms:Text">
          <xsd:maxLength value="255"/>
        </xsd:restriction>
      </xsd:simpleType>
    </xsd:element>
    <xsd:element name="CognivaFacetReceivedDate" ma:index="89" nillable="true" ma:displayName="Received Date" ma:internalName="CognivaFacetReceivedDate">
      <xsd:simpleType>
        <xsd:restriction base="dms:Text">
          <xsd:maxLength value="255"/>
        </xsd:restriction>
      </xsd:simpleType>
    </xsd:element>
    <xsd:element name="CognivaFacetRelated_x0020_Document" ma:index="90" nillable="true" ma:displayName="Related Document" ma:internalName="CognivaFacetRelated_x0020_Document" ma:readOnly="false">
      <xsd:simpleType>
        <xsd:restriction base="dms:Text">
          <xsd:maxLength value="255"/>
        </xsd:restriction>
      </xsd:simpleType>
    </xsd:element>
    <xsd:element name="CognivaFacetReport_x0020_Date" ma:index="91" nillable="true" ma:displayName="Report Date" ma:internalName="CognivaFacetReport_x0020_Date">
      <xsd:simpleType>
        <xsd:restriction base="dms:Text">
          <xsd:maxLength value="255"/>
        </xsd:restriction>
      </xsd:simpleType>
    </xsd:element>
    <xsd:element name="CognivaFacetRetention_x0020_and_x0020_Disposition_x0020_Rule" ma:index="92" nillable="true" ma:displayName="Retention and Disposition Rule" ma:internalName="CognivaFacetRetention_x0020_and_x0020_Disposition_x0020_Rule">
      <xsd:simpleType>
        <xsd:restriction base="dms:Text">
          <xsd:maxLength value="255"/>
        </xsd:restriction>
      </xsd:simpleType>
    </xsd:element>
    <xsd:element name="Routing_x0020_Location" ma:index="93" nillable="true" ma:displayName="Routing Location" ma:internalName="Routing_x0020_Location">
      <xsd:simpleType>
        <xsd:restriction base="dms:Text">
          <xsd:maxLength value="255"/>
        </xsd:restriction>
      </xsd:simpleType>
    </xsd:element>
    <xsd:element name="Scanned_Document" ma:index="94" nillable="true" ma:displayName="Scanned Document" ma:internalName="Scanned_Document">
      <xsd:simpleType>
        <xsd:restriction base="dms:Text"/>
      </xsd:simpleType>
    </xsd:element>
    <xsd:element name="Scanned_Reference" ma:index="95" nillable="true" ma:displayName="Scanned Reference" ma:internalName="Scanned_Reference">
      <xsd:simpleType>
        <xsd:restriction base="dms:Text"/>
      </xsd:simpleType>
    </xsd:element>
    <xsd:element name="CognivaFacetSignature_x0020_Card_x0020_Type" ma:index="96" nillable="true" ma:displayName="Signature Card Type" ma:internalName="CognivaFacetSignature_x0020_Card_x0020_Type">
      <xsd:simpleType>
        <xsd:restriction base="dms:Text"/>
      </xsd:simpleType>
    </xsd:element>
    <xsd:element name="CognivaFacetSolicitorClientPrivilege" ma:index="97" nillable="true" ma:displayName="Solicitor Client Privilege" ma:internalName="CognivaFacetSolicitorClientPrivilege">
      <xsd:simpleType>
        <xsd:restriction base="dms:Text">
          <xsd:maxLength value="255"/>
        </xsd:restriction>
      </xsd:simpleType>
    </xsd:element>
    <xsd:element name="CognivaFacetStaffing_x0020_Number" ma:index="98" nillable="true" ma:displayName="Staffing Number" ma:internalName="CognivaFacetStaffing_x0020_Number">
      <xsd:simpleType>
        <xsd:restriction base="dms:Text">
          <xsd:maxLength value="255"/>
        </xsd:restriction>
      </xsd:simpleType>
    </xsd:element>
    <xsd:element name="CognivaFacetTelecommunication_x0020_Company" ma:index="99" nillable="true" ma:displayName="Telecommunication Company" ma:internalName="CognivaFacetTelecommunication_x0020_Company">
      <xsd:simpleType>
        <xsd:restriction base="dms:Text"/>
      </xsd:simpleType>
    </xsd:element>
    <xsd:element name="CognivaFacetType_x0020_of_x0020_Appearance" ma:index="100" nillable="true" ma:displayName="Type of Appearance" ma:internalName="CognivaFacetType_x0020_of_x0020_Appearance">
      <xsd:simpleType>
        <xsd:restriction base="dms:Text">
          <xsd:maxLength value="255"/>
        </xsd:restriction>
      </xsd:simpleType>
    </xsd:element>
    <xsd:element name="CognivaFacetType_x0020_of_x0020_ATIP_x0020_Request" ma:index="101" nillable="true" ma:displayName="Type of ATIP Request" ma:internalName="CognivaFacetType_x0020_of_x0020_ATIP_x0020_Request">
      <xsd:simpleType>
        <xsd:restriction base="dms:Text">
          <xsd:maxLength value="255"/>
        </xsd:restriction>
      </xsd:simpleType>
    </xsd:element>
    <xsd:element name="CognivaFacetType_x0020_of_x0020_Initiative" ma:index="102" nillable="true" ma:displayName="Type of Initiative" ma:internalName="CognivaFacetType_x0020_of_x0020_Initiative">
      <xsd:simpleType>
        <xsd:restriction base="dms:Text">
          <xsd:maxLength value="255"/>
        </xsd:restriction>
      </xsd:simpleType>
    </xsd:element>
    <xsd:element name="CognivaFacetType_x0020_of_x0020_Outreach_x0020_Tool" ma:index="103" nillable="true" ma:displayName="Type of Outreach Tool" ma:internalName="CognivaFacetType_x0020_of_x0020_Outreach_x0020_Tool">
      <xsd:simpleType>
        <xsd:restriction base="dms:Text">
          <xsd:maxLength value="255"/>
        </xsd:restriction>
      </xsd:simpleType>
    </xsd:element>
    <xsd:element name="CognivaFacetType_x0020_of_x0020_Procedure" ma:index="104" nillable="true" ma:displayName="Type of Procedure" ma:internalName="CognivaFacetType_x0020_of_x0020_Procedure">
      <xsd:simpleType>
        <xsd:restriction base="dms:Text">
          <xsd:maxLength value="255"/>
        </xsd:restriction>
      </xsd:simpleType>
    </xsd:element>
    <xsd:element name="CognivaFacetVendor_x0020_Name_x0020_OGD" ma:index="105" nillable="true" ma:displayName="Vendor Name" ma:internalName="CognivaFacetVendor_x0020_Name_x0020_OGD">
      <xsd:simpleType>
        <xsd:restriction base="dms:Text">
          <xsd:maxLength value="255"/>
        </xsd:restriction>
      </xsd:simpleType>
    </xsd:element>
    <xsd:element name="CognivaFacetVendor_x0020_Code_x0020_OGD" ma:index="106" nillable="true" ma:displayName="Vendor Code" ma:internalName="CognivaFacetVendor_x0020_Code_x0020_OGD">
      <xsd:simpleType>
        <xsd:restriction base="dms:Text">
          <xsd:maxLength value="255"/>
        </xsd:restriction>
      </xsd:simpleType>
    </xsd:element>
    <xsd:element name="_dlc_DocIdUrl" ma:index="10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1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1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ognivaFacetDestination" ma:index="126" nillable="true" ma:displayName="Destination" ma:internalName="CognivaFacetDestination" ma:readOnly="false">
      <xsd:simpleType>
        <xsd:restriction base="dms:Text"/>
      </xsd:simpleType>
    </xsd:element>
    <xsd:element name="CognivaFacetSentCommissioneron" ma:index="127" nillable="true" ma:displayName="Sent to the Commissioner on" ma:internalName="CognivaFacetSentCommissioneron0" ma:readOnly="false">
      <xsd:simpleType>
        <xsd:restriction base="dms:Text">
          <xsd:maxLength value="255"/>
        </xsd:restriction>
      </xsd:simpleType>
    </xsd:element>
    <xsd:element name="CognivaFacetDisposition_x0020_Action" ma:index="128" nillable="true" ma:displayName="Disposition Action" ma:internalName="CognivaFacetDisposition_x0020_Action">
      <xsd:simpleType>
        <xsd:restriction base="dms:Text"/>
      </xsd:simpleType>
    </xsd:element>
    <xsd:element name="CognivaFacetHas_x0020_Historical_x002f_Archival_x0020_Value" ma:index="129" nillable="true" ma:displayName="Has Historical/Archival Value" ma:internalName="CognivaFacetHas_x0020_Historical_x002F_Archival_x0020_Value">
      <xsd:simpleType>
        <xsd:restriction base="dms:Text"/>
      </xsd:simpleType>
    </xsd:element>
    <xsd:element name="CognivaFacetSource_x0020_of_x0020_ATIP_x0020_Request" ma:index="130" nillable="true" ma:displayName="Source of ATIP Request" ma:internalName="CognivaFacetSource_x0020_of_x0020_ATIP_x0020_Request">
      <xsd:simpleType>
        <xsd:restriction base="dms:Text"/>
      </xsd:simpleType>
    </xsd:element>
    <xsd:element name="SharedWithUsers" ma:index="13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gnivaFacetType_x0020_of_x0020_Recourse" ma:index="132" nillable="true" ma:displayName="Type of Recourse" ma:internalName="CognivaFacetType_x0020_of_x0020_Recourse" ma:readOnly="false">
      <xsd:simpleType>
        <xsd:restriction base="dms:Text"/>
      </xsd:simpleType>
    </xsd:element>
    <xsd:element name="CognivaFacetType_x0020_of_x0020_Separation" ma:index="133" nillable="true" ma:displayName="Type of Separation" ma:internalName="CognivaFacetType_x0020_of_x0020_Separation">
      <xsd:simpleType>
        <xsd:restriction base="dms:Text">
          <xsd:maxLength value="255"/>
        </xsd:restriction>
      </xsd:simpleType>
    </xsd:element>
    <xsd:element name="CognivaFacetTypeofSeparation" ma:index="134" nillable="true" ma:displayName="Type of Separation" ma:internalName="CognivaFacetTypeofSeparation" ma:readOnly="false">
      <xsd:simpleType>
        <xsd:restriction base="dms:Text"/>
      </xsd:simpleType>
    </xsd:element>
    <xsd:element name="CognivaFacetDispositionAction" ma:index="135" nillable="true" ma:displayName="Disposition Action" ma:internalName="CognivaFacetDispositionAction" ma:readOnly="false">
      <xsd:simpleType>
        <xsd:restriction base="dms:Text"/>
      </xsd:simpleType>
    </xsd:element>
    <xsd:element name="CognivaFacetBusiness_x0020_Advisory_x0020_Case_x0020_Number" ma:index="136" nillable="true" ma:displayName="Business Advisory Case Number" ma:internalName="CognivaFacetBusiness_x0020_Advisory_x0020_Case_x0020_Number" ma:readOnly="false">
      <xsd:simpleType>
        <xsd:restriction base="dms:Text"/>
      </xsd:simpleType>
    </xsd:element>
    <xsd:element name="CognivaFacetLitigationFileNumber" ma:index="137" nillable="true" ma:displayName="Litigation File Number" ma:internalName="CognivaFacetLitigationFileNumber" ma:readOnly="false">
      <xsd:simpleType>
        <xsd:restriction base="dms:Text"/>
      </xsd:simpleType>
    </xsd:element>
    <xsd:element name="CognivaFacetTypeofRecourse" ma:index="138" nillable="true" ma:displayName="Type of Recourse" ma:internalName="CognivaFacetTypeofRecourse" ma:readOnly="false">
      <xsd:simpleType>
        <xsd:restriction base="dms:Text"/>
      </xsd:simpleType>
    </xsd:element>
    <xsd:element name="CognivaFacetSourceofATIPRequest" ma:index="139" nillable="true" ma:displayName="Source of ATIP Request" ma:internalName="CognivaFacetSourceofATIPRequest" ma:readOnly="false">
      <xsd:simpleType>
        <xsd:restriction base="dms:Text"/>
      </xsd:simpleType>
    </xsd:element>
    <xsd:element name="CognivaFacetOPCSectorsandDirectorates" ma:index="140" nillable="true" ma:displayName="OPC Sectors and Directorates" ma:internalName="CognivaFacetOPCSectorsandDirectorates" ma:readOnly="false">
      <xsd:simpleType>
        <xsd:restriction base="dms:Text"/>
      </xsd:simpleType>
    </xsd:element>
    <xsd:element name="CognivaFacetHR_x0020_Systems" ma:index="141" nillable="true" ma:displayName="HR Systems" ma:internalName="CognivaFacetHR_x0020_Systems" ma:readOnly="false">
      <xsd:simpleType>
        <xsd:restriction base="dms:Text"/>
      </xsd:simpleType>
    </xsd:element>
    <xsd:element name="CognivaFacetTA_x0020_Case_x0020_Number" ma:index="142" nillable="true" ma:displayName="TA Case Number" ma:internalName="CognivaFacetTA_x0020_Case_x0020_Number" ma:readOnly="false">
      <xsd:simpleType>
        <xsd:restriction base="dms:Text"/>
      </xsd:simpleType>
    </xsd:element>
    <xsd:element name="CognivaFacetPRPACaseNumber" ma:index="143" nillable="true" ma:displayName="PRPA Case Number" ma:internalName="CognivaFacetPRPACaseNumber" ma:readOnly="false">
      <xsd:simpleType>
        <xsd:restriction base="dms:Text"/>
      </xsd:simpleType>
    </xsd:element>
    <xsd:element name="CognivaFacetPositionTitle" ma:index="144" nillable="true" ma:displayName="Position Title" ma:internalName="CognivaFacetPosition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0" ma:displayName="Author"/>
        <xsd:element ref="dcterms:created" minOccurs="0" maxOccurs="1"/>
        <xsd:element ref="dc:identifier" minOccurs="0" maxOccurs="1"/>
        <xsd:element name="contentType" minOccurs="0" maxOccurs="1" type="xsd:string" ma:index="11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571B9C-5DD2-433B-B686-11292CF18DC9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schemas.microsoft.com/office/infopath/2007/PartnerControls"/>
    <ds:schemaRef ds:uri="33568a71-0971-4958-b60d-cae28eede9c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984390-4D84-4CB8-8BCB-C62076F793B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D78CC09-B8A7-45B9-B190-BA535CFB2C7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34C69C4-0E8A-4BDE-9864-7A8EF0092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568a71-0971-4958-b60d-cae28eede9c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5A13219-5D4D-4A73-9E67-8B01102F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183</Words>
  <Application>Microsoft Office PowerPoint</Application>
  <PresentationFormat>Widescreen</PresentationFormat>
  <Paragraphs>75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Office Theme</vt:lpstr>
      <vt:lpstr>A guide to protecting your privacy</vt:lpstr>
      <vt:lpstr>Privacy 101</vt:lpstr>
      <vt:lpstr>What we’re talking about today – and why </vt:lpstr>
      <vt:lpstr>Know your privacy rights</vt:lpstr>
      <vt:lpstr>What counts as personal information?</vt:lpstr>
      <vt:lpstr>Things like</vt:lpstr>
      <vt:lpstr>Things like (cont.)</vt:lpstr>
      <vt:lpstr>Businesses have an obligation to protect you</vt:lpstr>
      <vt:lpstr>Exercising your rights</vt:lpstr>
      <vt:lpstr>Accessing your personal information</vt:lpstr>
      <vt:lpstr>Why privacy policies are worth your time</vt:lpstr>
      <vt:lpstr>Have a privacy concern? Here’s what to do.</vt:lpstr>
      <vt:lpstr>Ask questions –  and speak up!</vt:lpstr>
      <vt:lpstr>Ready  to share?  Think twice!</vt:lpstr>
      <vt:lpstr>More ways to protect yourself</vt:lpstr>
      <vt:lpstr>Protecting yourself with privacy settings</vt:lpstr>
      <vt:lpstr>Don’t forget your devices</vt:lpstr>
      <vt:lpstr>Safe surfing</vt:lpstr>
      <vt:lpstr>What about passwords?</vt:lpstr>
      <vt:lpstr>Here’s a tip</vt:lpstr>
      <vt:lpstr>Don’t fall victim to identity theft</vt:lpstr>
      <vt:lpstr>The spam threat  –  it’s beyond your inbox</vt:lpstr>
      <vt:lpstr>Tips to stay safe from spam</vt:lpstr>
      <vt:lpstr>Staying safe on social media</vt:lpstr>
      <vt:lpstr>Summary</vt:lpstr>
      <vt:lpstr>For more information, visit our website priv.gc.ca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- Presentation Package for the Public ENG</dc:title>
  <dc:creator>Anne-Marie Cenaiko</dc:creator>
  <cp:lastModifiedBy>Monique Fanjoy</cp:lastModifiedBy>
  <cp:revision>372</cp:revision>
  <dcterms:created xsi:type="dcterms:W3CDTF">2017-03-23T15:05:26Z</dcterms:created>
  <dcterms:modified xsi:type="dcterms:W3CDTF">2020-01-21T21:56:47Z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0x0101004C4EE9AFFA135D4CA13CB5F2E971820500F4B6B907AAE32D4C8CB4F29B5DA8796D</vt:lpwstr>
  </property>
  <property fmtid="{D5CDD505-2E9C-101B-9397-08002B2CF9AE}" pid="3" name="_dlc_DocIdItemGuid">
    <vt:lpwstr>522b79c0-cfa5-49a2-b6c7-6c69d2423ced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Order">
    <vt:r8>35003800</vt:r8>
  </property>
  <property fmtid="{D5CDD505-2E9C-101B-9397-08002B2CF9AE}" pid="7" name="CognivaPresentationIdentifier">
    <vt:lpwstr>7627629a-b191-42d6-8cec-e28e383f29af</vt:lpwstr>
  </property>
</Properties>
</file>