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+V6BAzpFDdAGHEeiwBhCykjbn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CD2"/>
    <a:srgbClr val="3F81C0"/>
    <a:srgbClr val="3B0092"/>
    <a:srgbClr val="27135B"/>
    <a:srgbClr val="CCCCFF"/>
    <a:srgbClr val="EBE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537683-F256-43E3-B6E5-1076623B98A0}">
  <a:tblStyle styleId="{A6537683-F256-43E3-B6E5-1076623B98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EA"/>
          </a:solidFill>
        </a:fill>
      </a:tcStyle>
    </a:wholeTbl>
    <a:band1H>
      <a:tcTxStyle/>
      <a:tcStyle>
        <a:tcBdr/>
        <a:fill>
          <a:solidFill>
            <a:srgbClr val="CADD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7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l="16337" t="14642" r="13910"/>
          <a:stretch/>
        </p:blipFill>
        <p:spPr>
          <a:xfrm flipH="1">
            <a:off x="0" y="0"/>
            <a:ext cx="12192001" cy="55451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/>
          <p:nvPr/>
        </p:nvSpPr>
        <p:spPr>
          <a:xfrm>
            <a:off x="656408" y="3170846"/>
            <a:ext cx="2855615" cy="152745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0" y="4250266"/>
            <a:ext cx="12192000" cy="26077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522" y="3376508"/>
            <a:ext cx="2110125" cy="67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88676" y="4605866"/>
            <a:ext cx="10743137" cy="106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88676" y="5782645"/>
            <a:ext cx="10743137" cy="3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4">
  <p:cSld name="1_Body Slide 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 descr="A close - up of some tree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3309938" cy="686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>
            <a:off x="0" y="0"/>
            <a:ext cx="3309938" cy="6857999"/>
          </a:xfrm>
          <a:prstGeom prst="rect">
            <a:avLst/>
          </a:prstGeom>
          <a:gradFill>
            <a:gsLst>
              <a:gs pos="0">
                <a:srgbClr val="05475E">
                  <a:alpha val="50196"/>
                </a:srgbClr>
              </a:gs>
              <a:gs pos="47000">
                <a:srgbClr val="05475E">
                  <a:alpha val="50196"/>
                </a:srgbClr>
              </a:gs>
              <a:gs pos="100000">
                <a:srgbClr val="009966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 rot="5400000" flipH="1">
            <a:off x="147240" y="2528871"/>
            <a:ext cx="6868317" cy="1810571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3962400" y="365125"/>
            <a:ext cx="7391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3962400" y="1825625"/>
            <a:ext cx="7391400" cy="40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dt" idx="10"/>
          </p:nvPr>
        </p:nvSpPr>
        <p:spPr>
          <a:xfrm>
            <a:off x="838200" y="62468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ontact Informa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 descr="A dirt path through a fores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t="-149" r="9960"/>
          <a:stretch/>
        </p:blipFill>
        <p:spPr>
          <a:xfrm>
            <a:off x="0" y="-10319"/>
            <a:ext cx="6620933" cy="686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/>
          <p:nvPr/>
        </p:nvSpPr>
        <p:spPr>
          <a:xfrm>
            <a:off x="0" y="-10319"/>
            <a:ext cx="6620933" cy="6868318"/>
          </a:xfrm>
          <a:prstGeom prst="rect">
            <a:avLst/>
          </a:prstGeom>
          <a:gradFill>
            <a:gsLst>
              <a:gs pos="0">
                <a:srgbClr val="05475E">
                  <a:alpha val="33333"/>
                </a:srgbClr>
              </a:gs>
              <a:gs pos="47000">
                <a:srgbClr val="05475E">
                  <a:alpha val="33333"/>
                </a:srgbClr>
              </a:gs>
              <a:gs pos="100000">
                <a:srgbClr val="056046">
                  <a:alpha val="6352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1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63" y="5340365"/>
            <a:ext cx="3302604" cy="105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198533"/>
            <a:ext cx="12192001" cy="165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ctrTitle"/>
          </p:nvPr>
        </p:nvSpPr>
        <p:spPr>
          <a:xfrm>
            <a:off x="762275" y="930568"/>
            <a:ext cx="10616924" cy="196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762275" y="3103774"/>
            <a:ext cx="10616924" cy="6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600" y="5670686"/>
            <a:ext cx="2455333" cy="78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descr="A group of people walking on a trail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0" y="-13664"/>
            <a:ext cx="12192000" cy="5925365"/>
          </a:xfrm>
          <a:prstGeom prst="rect">
            <a:avLst/>
          </a:prstGeom>
          <a:gradFill>
            <a:gsLst>
              <a:gs pos="0">
                <a:srgbClr val="05475E">
                  <a:alpha val="80000"/>
                </a:srgbClr>
              </a:gs>
              <a:gs pos="11000">
                <a:srgbClr val="05475E">
                  <a:alpha val="80000"/>
                </a:srgbClr>
              </a:gs>
              <a:gs pos="100000">
                <a:srgbClr val="009966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 rot="10800000" flipH="1">
            <a:off x="0" y="5061093"/>
            <a:ext cx="12192000" cy="1810571"/>
          </a:xfrm>
          <a:prstGeom prst="flowChartDocumen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48" y="5538570"/>
            <a:ext cx="3149484" cy="100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>
            <a:spLocks noGrp="1"/>
          </p:cNvSpPr>
          <p:nvPr>
            <p:ph type="ctrTitle"/>
          </p:nvPr>
        </p:nvSpPr>
        <p:spPr>
          <a:xfrm>
            <a:off x="1122662" y="778934"/>
            <a:ext cx="8886041" cy="192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1122663" y="2936510"/>
            <a:ext cx="8113804" cy="6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 descr="A picture containing water, outdoor, sky, natu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0067" r="16461"/>
          <a:stretch/>
        </p:blipFill>
        <p:spPr>
          <a:xfrm>
            <a:off x="0" y="-3"/>
            <a:ext cx="20150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0" y="1"/>
            <a:ext cx="2033730" cy="6858000"/>
          </a:xfrm>
          <a:prstGeom prst="rect">
            <a:avLst/>
          </a:prstGeom>
          <a:gradFill>
            <a:gsLst>
              <a:gs pos="0">
                <a:srgbClr val="05475E">
                  <a:alpha val="30588"/>
                </a:srgbClr>
              </a:gs>
              <a:gs pos="47000">
                <a:srgbClr val="05475E">
                  <a:alpha val="30588"/>
                </a:srgbClr>
              </a:gs>
              <a:gs pos="94000">
                <a:srgbClr val="056046">
                  <a:alpha val="92549"/>
                </a:srgbClr>
              </a:gs>
              <a:gs pos="100000">
                <a:srgbClr val="056046">
                  <a:alpha val="9254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403" y="4934014"/>
            <a:ext cx="2861382" cy="912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>
            <a:spLocks noGrp="1"/>
          </p:cNvSpPr>
          <p:nvPr>
            <p:ph type="ctrTitle"/>
          </p:nvPr>
        </p:nvSpPr>
        <p:spPr>
          <a:xfrm>
            <a:off x="2810932" y="1053396"/>
            <a:ext cx="8517467" cy="174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2810933" y="3022597"/>
            <a:ext cx="8517466" cy="8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1" name="Google Shape;191;p21" descr="Connections outline"/>
          <p:cNvPicPr preferRelativeResize="0"/>
          <p:nvPr/>
        </p:nvPicPr>
        <p:blipFill rotWithShape="1">
          <a:blip r:embed="rId4">
            <a:alphaModFix/>
          </a:blip>
          <a:srcRect l="9579" t="-4172" r="-340" b="12484"/>
          <a:stretch/>
        </p:blipFill>
        <p:spPr>
          <a:xfrm>
            <a:off x="-541868" y="3086798"/>
            <a:ext cx="3930593" cy="39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 descr="A picture containing tree, outdoor, plant, w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46" r="16056"/>
          <a:stretch/>
        </p:blipFill>
        <p:spPr>
          <a:xfrm>
            <a:off x="0" y="-3"/>
            <a:ext cx="2743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1" y="1"/>
            <a:ext cx="2736318" cy="6858000"/>
          </a:xfrm>
          <a:prstGeom prst="rect">
            <a:avLst/>
          </a:prstGeom>
          <a:gradFill>
            <a:gsLst>
              <a:gs pos="0">
                <a:srgbClr val="056046">
                  <a:alpha val="57254"/>
                </a:srgbClr>
              </a:gs>
              <a:gs pos="47000">
                <a:srgbClr val="056046">
                  <a:alpha val="57254"/>
                </a:srgbClr>
              </a:gs>
              <a:gs pos="100000">
                <a:srgbClr val="009966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667" y="5253945"/>
            <a:ext cx="2878666" cy="91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>
            <a:spLocks noGrp="1"/>
          </p:cNvSpPr>
          <p:nvPr>
            <p:ph type="ctrTitle"/>
          </p:nvPr>
        </p:nvSpPr>
        <p:spPr>
          <a:xfrm>
            <a:off x="3640667" y="761999"/>
            <a:ext cx="7721600" cy="229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subTitle" idx="1"/>
          </p:nvPr>
        </p:nvSpPr>
        <p:spPr>
          <a:xfrm>
            <a:off x="3640668" y="3358449"/>
            <a:ext cx="7721600" cy="87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2736319" y="-3"/>
            <a:ext cx="141514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OHT Vision">
  <p:cSld name="AOHT Vis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 descr="A picture containing tree, outdoor, grass,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5966" r="16303"/>
          <a:stretch/>
        </p:blipFill>
        <p:spPr>
          <a:xfrm>
            <a:off x="0" y="-1"/>
            <a:ext cx="6824134" cy="686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 flipH="1">
            <a:off x="-1" y="0"/>
            <a:ext cx="6824134" cy="6858001"/>
          </a:xfrm>
          <a:prstGeom prst="rect">
            <a:avLst/>
          </a:prstGeom>
          <a:gradFill>
            <a:gsLst>
              <a:gs pos="0">
                <a:srgbClr val="009966">
                  <a:alpha val="0"/>
                </a:srgbClr>
              </a:gs>
              <a:gs pos="100000">
                <a:srgbClr val="056046">
                  <a:alpha val="3647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7840549" y="1443841"/>
            <a:ext cx="351325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 is an integrated health system focused on the unique needs of Algoma residents, where people receive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seamless, effective care where and when they need it.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8" y="5344641"/>
            <a:ext cx="3388361" cy="1080391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srgbClr val="000000">
                <a:alpha val="44313"/>
              </a:srgb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4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9" descr="A close - up of some tree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r="23773"/>
          <a:stretch/>
        </p:blipFill>
        <p:spPr>
          <a:xfrm>
            <a:off x="0" y="-3"/>
            <a:ext cx="2523067" cy="686831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0" y="0"/>
            <a:ext cx="2523067" cy="6857999"/>
          </a:xfrm>
          <a:prstGeom prst="rect">
            <a:avLst/>
          </a:prstGeom>
          <a:gradFill>
            <a:gsLst>
              <a:gs pos="0">
                <a:srgbClr val="009966">
                  <a:alpha val="47450"/>
                </a:srgbClr>
              </a:gs>
              <a:gs pos="47000">
                <a:srgbClr val="009966">
                  <a:alpha val="47450"/>
                </a:srgbClr>
              </a:gs>
              <a:gs pos="100000">
                <a:srgbClr val="056046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234266" y="365125"/>
            <a:ext cx="82380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234266" y="1825625"/>
            <a:ext cx="8238067" cy="407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38200" y="6246812"/>
            <a:ext cx="12615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0639" y="-2373894"/>
            <a:ext cx="8973493" cy="89734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" name="Google Shape;39;p10"/>
          <p:cNvSpPr/>
          <p:nvPr/>
        </p:nvSpPr>
        <p:spPr>
          <a:xfrm>
            <a:off x="-1883404" y="-2390402"/>
            <a:ext cx="9002339" cy="9002339"/>
          </a:xfrm>
          <a:prstGeom prst="ellipse">
            <a:avLst/>
          </a:prstGeom>
          <a:gradFill>
            <a:gsLst>
              <a:gs pos="0">
                <a:srgbClr val="9CEE8C">
                  <a:alpha val="34509"/>
                </a:srgbClr>
              </a:gs>
              <a:gs pos="47000">
                <a:srgbClr val="9CEE8C">
                  <a:alpha val="34509"/>
                </a:srgbClr>
              </a:gs>
              <a:gs pos="100000">
                <a:srgbClr val="056046">
                  <a:alpha val="5254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0"/>
          <p:cNvSpPr/>
          <p:nvPr/>
        </p:nvSpPr>
        <p:spPr>
          <a:xfrm>
            <a:off x="5691747" y="1170527"/>
            <a:ext cx="5892801" cy="9592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5691747" y="2347386"/>
            <a:ext cx="5892801" cy="9592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0"/>
          <p:cNvSpPr/>
          <p:nvPr/>
        </p:nvSpPr>
        <p:spPr>
          <a:xfrm>
            <a:off x="5691747" y="3521345"/>
            <a:ext cx="5892801" cy="9592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5691747" y="4695304"/>
            <a:ext cx="5892801" cy="9592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342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76272" y="1371032"/>
            <a:ext cx="3809211" cy="55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776272" y="2555788"/>
            <a:ext cx="3809211" cy="54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776272" y="3733958"/>
            <a:ext cx="3809211" cy="53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6776272" y="4910758"/>
            <a:ext cx="3809211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6048139" y="1317709"/>
            <a:ext cx="50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/>
          <p:nvPr/>
        </p:nvSpPr>
        <p:spPr>
          <a:xfrm>
            <a:off x="6048139" y="2503849"/>
            <a:ext cx="50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6048139" y="3677808"/>
            <a:ext cx="50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6048139" y="4851767"/>
            <a:ext cx="50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grated Care">
  <p:cSld name="Integrated Ca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992931" y="612010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301447" y="656579"/>
            <a:ext cx="18281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PRIMARY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992931" y="1248742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1301447" y="1297350"/>
            <a:ext cx="18281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ACUTE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794377" y="1872989"/>
            <a:ext cx="2699888" cy="5582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1301447" y="1939573"/>
            <a:ext cx="2142490" cy="4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MENTAL HEALTH AND ADDICTIONS SERVICES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992931" y="2621618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1301447" y="2674896"/>
            <a:ext cx="18281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LONG-TERM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992931" y="3256588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1301447" y="3309866"/>
            <a:ext cx="18281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HOME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992931" y="3888349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1301447" y="3941627"/>
            <a:ext cx="19626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COMMUNITY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604491" y="531429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606557" y="1176358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604491" y="1872310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604491" y="3188095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604491" y="2549371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604490" y="3806946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1" descr="Brain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680" y="1985157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 descr="Car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862" y="3910807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 descr="Inpatie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679" y="2651645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Medical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390" y="1293537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 descr="Stethoscop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390" y="655512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Home1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748" y="3276286"/>
            <a:ext cx="347978" cy="3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Sling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01244" y="2739060"/>
            <a:ext cx="1067539" cy="106753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/>
          <p:nvPr/>
        </p:nvSpPr>
        <p:spPr>
          <a:xfrm rot="5400000">
            <a:off x="7446405" y="1449869"/>
            <a:ext cx="3458012" cy="3676332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1" descr="Sling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84552" y="2177497"/>
            <a:ext cx="2021196" cy="20211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7539047" y="1459051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 descr="Stethoscope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35063" y="1641221"/>
            <a:ext cx="561402" cy="5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9863367" y="1456200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1" descr="Medical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62331" y="1644926"/>
            <a:ext cx="561402" cy="5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/>
          <p:nvPr/>
        </p:nvSpPr>
        <p:spPr>
          <a:xfrm>
            <a:off x="10481153" y="2492624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 descr="Brain with solid fi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58289" y="2699819"/>
            <a:ext cx="561402" cy="5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10354020" y="3751442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1" descr="Inpatient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60816" y="3917858"/>
            <a:ext cx="561402" cy="5614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8090567" y="4635500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9354132" y="4639818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1" descr="Home1 with solid fil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42058" y="4787141"/>
            <a:ext cx="561402" cy="561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1"/>
          <p:cNvCxnSpPr>
            <a:stCxn id="57" idx="3"/>
            <a:endCxn id="82" idx="1"/>
          </p:cNvCxnSpPr>
          <p:nvPr/>
        </p:nvCxnSpPr>
        <p:spPr>
          <a:xfrm>
            <a:off x="3494265" y="827157"/>
            <a:ext cx="1107000" cy="2445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11"/>
          <p:cNvCxnSpPr>
            <a:stCxn id="64" idx="3"/>
            <a:endCxn id="82" idx="1"/>
          </p:cNvCxnSpPr>
          <p:nvPr/>
        </p:nvCxnSpPr>
        <p:spPr>
          <a:xfrm>
            <a:off x="3494265" y="2836765"/>
            <a:ext cx="1107000" cy="436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11"/>
          <p:cNvCxnSpPr>
            <a:endCxn id="82" idx="1"/>
          </p:cNvCxnSpPr>
          <p:nvPr/>
        </p:nvCxnSpPr>
        <p:spPr>
          <a:xfrm>
            <a:off x="3511944" y="1456329"/>
            <a:ext cx="1089300" cy="1816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11"/>
          <p:cNvCxnSpPr>
            <a:stCxn id="62" idx="3"/>
            <a:endCxn id="82" idx="1"/>
          </p:cNvCxnSpPr>
          <p:nvPr/>
        </p:nvCxnSpPr>
        <p:spPr>
          <a:xfrm>
            <a:off x="3494265" y="2152124"/>
            <a:ext cx="1107000" cy="1120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11"/>
          <p:cNvCxnSpPr>
            <a:stCxn id="66" idx="3"/>
            <a:endCxn id="82" idx="1"/>
          </p:cNvCxnSpPr>
          <p:nvPr/>
        </p:nvCxnSpPr>
        <p:spPr>
          <a:xfrm rot="10800000" flipH="1">
            <a:off x="3494265" y="3272835"/>
            <a:ext cx="1107000" cy="198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1"/>
          <p:cNvCxnSpPr>
            <a:stCxn id="68" idx="3"/>
            <a:endCxn id="82" idx="1"/>
          </p:cNvCxnSpPr>
          <p:nvPr/>
        </p:nvCxnSpPr>
        <p:spPr>
          <a:xfrm rot="10800000" flipH="1">
            <a:off x="3494265" y="3272796"/>
            <a:ext cx="1107000" cy="830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1"/>
          <p:cNvCxnSpPr/>
          <p:nvPr/>
        </p:nvCxnSpPr>
        <p:spPr>
          <a:xfrm>
            <a:off x="5788526" y="3362976"/>
            <a:ext cx="936809" cy="0"/>
          </a:xfrm>
          <a:prstGeom prst="straightConnector1">
            <a:avLst/>
          </a:prstGeom>
          <a:noFill/>
          <a:ln w="111125" cap="flat" cmpd="sng">
            <a:solidFill>
              <a:srgbClr val="FFCC3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3" name="Google Shape;103;p11"/>
          <p:cNvSpPr/>
          <p:nvPr/>
        </p:nvSpPr>
        <p:spPr>
          <a:xfrm>
            <a:off x="992931" y="4503532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1301447" y="4556810"/>
            <a:ext cx="19626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PUBLIC HEALTH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992931" y="5131937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1301447" y="5185215"/>
            <a:ext cx="19626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SOCIAL SERVICES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599368" y="4423867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610307" y="5054797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1"/>
          <p:cNvCxnSpPr>
            <a:stCxn id="103" idx="3"/>
            <a:endCxn id="82" idx="1"/>
          </p:cNvCxnSpPr>
          <p:nvPr/>
        </p:nvCxnSpPr>
        <p:spPr>
          <a:xfrm rot="10800000" flipH="1">
            <a:off x="3494265" y="3272979"/>
            <a:ext cx="1107000" cy="1445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11"/>
          <p:cNvCxnSpPr>
            <a:stCxn id="105" idx="3"/>
            <a:endCxn id="82" idx="1"/>
          </p:cNvCxnSpPr>
          <p:nvPr/>
        </p:nvCxnSpPr>
        <p:spPr>
          <a:xfrm rot="10800000" flipH="1">
            <a:off x="3494265" y="3272884"/>
            <a:ext cx="1107000" cy="2074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11" descr="Strawberry with solid fil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8191" y="4490856"/>
            <a:ext cx="417527" cy="41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 descr="Architecture with solid fill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4874" y="5156208"/>
            <a:ext cx="367913" cy="367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6891721" y="2491328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7062510" y="3751442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1" descr="Strawberry with solid fill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06255" y="3879894"/>
            <a:ext cx="657099" cy="6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 descr="Architecture with solid fill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05752" y="2675131"/>
            <a:ext cx="572455" cy="57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/>
          <p:nvPr/>
        </p:nvSpPr>
        <p:spPr>
          <a:xfrm>
            <a:off x="992931" y="5742311"/>
            <a:ext cx="2501334" cy="4302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1301447" y="5795589"/>
            <a:ext cx="19626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AMBULATORY CARE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610307" y="5673409"/>
            <a:ext cx="568061" cy="56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1" descr="Walk with solid fill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68164" y="5781734"/>
            <a:ext cx="351409" cy="35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 descr="Heartbeat with solid fill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78877" y="5780183"/>
            <a:ext cx="249491" cy="249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8726500" y="1069922"/>
            <a:ext cx="916470" cy="91647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1" descr="Care with solid fill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917919" y="1207770"/>
            <a:ext cx="561402" cy="56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 descr="Walk with solid fill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234382" y="4814307"/>
            <a:ext cx="553993" cy="5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 descr="Heartbeat with solid fill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538870" y="4805434"/>
            <a:ext cx="393320" cy="39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1"/>
          <p:cNvCxnSpPr>
            <a:stCxn id="117" idx="3"/>
            <a:endCxn id="82" idx="1"/>
          </p:cNvCxnSpPr>
          <p:nvPr/>
        </p:nvCxnSpPr>
        <p:spPr>
          <a:xfrm rot="10800000" flipH="1">
            <a:off x="3494265" y="3272758"/>
            <a:ext cx="1107000" cy="2684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goma Map">
  <p:cSld name="Algoma Map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>
            <a:off x="-1" y="0"/>
            <a:ext cx="3217333" cy="6858000"/>
          </a:xfrm>
          <a:custGeom>
            <a:avLst/>
            <a:gdLst/>
            <a:ahLst/>
            <a:cxnLst/>
            <a:rect l="l" t="t" r="r" b="b"/>
            <a:pathLst>
              <a:path w="3429000" h="6858000" extrusionOk="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2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6828" y="375370"/>
            <a:ext cx="6391870" cy="610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2"/>
          <p:cNvSpPr txBox="1"/>
          <p:nvPr/>
        </p:nvSpPr>
        <p:spPr>
          <a:xfrm>
            <a:off x="7782129" y="2305615"/>
            <a:ext cx="357167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total region covered by the AOHT is roughly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32,000 km</a:t>
            </a:r>
            <a:r>
              <a:rPr lang="en-US" sz="2800" b="1" i="0" u="none" strike="noStrike" cap="none" baseline="30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including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103,090 community members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2">
  <p:cSld name="Body Slid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7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dt" idx="10"/>
          </p:nvPr>
        </p:nvSpPr>
        <p:spPr>
          <a:xfrm>
            <a:off x="838200" y="59689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ftr" idx="11"/>
          </p:nvPr>
        </p:nvSpPr>
        <p:spPr>
          <a:xfrm>
            <a:off x="9891712" y="5968907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10963274" y="5968907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4"/>
          <p:cNvSpPr/>
          <p:nvPr/>
        </p:nvSpPr>
        <p:spPr>
          <a:xfrm flipH="1">
            <a:off x="0" y="6499412"/>
            <a:ext cx="12192000" cy="3585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ftr" idx="11"/>
          </p:nvPr>
        </p:nvSpPr>
        <p:spPr>
          <a:xfrm>
            <a:off x="9891712" y="6246812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10963274" y="6246812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3">
  <p:cSld name="Body Slide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7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dt" idx="10"/>
          </p:nvPr>
        </p:nvSpPr>
        <p:spPr>
          <a:xfrm>
            <a:off x="838200" y="59689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9891712" y="5968907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10963274" y="5968907"/>
            <a:ext cx="390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6"/>
          <p:cNvSpPr/>
          <p:nvPr/>
        </p:nvSpPr>
        <p:spPr>
          <a:xfrm flipH="1">
            <a:off x="0" y="6499412"/>
            <a:ext cx="12192000" cy="35858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3" name="Google Shape;332;p2"/>
          <p:cNvSpPr txBox="1">
            <a:spLocks/>
          </p:cNvSpPr>
          <p:nvPr/>
        </p:nvSpPr>
        <p:spPr>
          <a:xfrm>
            <a:off x="838210" y="2927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6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Logic Model Development Template</a:t>
            </a:r>
            <a:endParaRPr lang="en-US" sz="36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Google Shape;334;p2"/>
          <p:cNvGraphicFramePr/>
          <p:nvPr>
            <p:extLst>
              <p:ext uri="{D42A27DB-BD31-4B8C-83A1-F6EECF244321}">
                <p14:modId xmlns:p14="http://schemas.microsoft.com/office/powerpoint/2010/main" val="1229179830"/>
              </p:ext>
            </p:extLst>
          </p:nvPr>
        </p:nvGraphicFramePr>
        <p:xfrm>
          <a:off x="838198" y="1825625"/>
          <a:ext cx="10515625" cy="3321685"/>
        </p:xfrm>
        <a:graphic>
          <a:graphicData uri="http://schemas.openxmlformats.org/drawingml/2006/table">
            <a:tbl>
              <a:tblPr firstRow="1" bandRow="1">
                <a:noFill/>
                <a:tableStyleId>{A6537683-F256-43E3-B6E5-1076623B98A0}</a:tableStyleId>
              </a:tblPr>
              <a:tblGrid>
                <a:gridCol w="21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Resources</a:t>
                      </a:r>
                      <a:endParaRPr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Activities</a:t>
                      </a:r>
                      <a:endParaRPr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Outputs</a:t>
                      </a:r>
                      <a:endParaRPr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Outcomes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(Short</a:t>
                      </a:r>
                      <a:r>
                        <a:rPr lang="en-US" sz="1400" u="none" strike="noStrike" cap="none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Term)</a:t>
                      </a:r>
                      <a:r>
                        <a:rPr lang="en-US" sz="14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400" u="none" strike="noStrike" cap="none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  </a:t>
                      </a:r>
                      <a:r>
                        <a:rPr lang="en-US" sz="1400" u="none" strike="noStrike" cap="none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Impact </a:t>
                      </a:r>
                      <a:r>
                        <a:rPr lang="en-US" sz="14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(at maturity)</a:t>
                      </a:r>
                      <a:endParaRPr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13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271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resources will enable the set of activities?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order to address the root cause, we will conduct the following activities. These activities are required to reach our desired outcomes.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Once completed or underway, the activities will produce the following evidence of service delivery. These outputs should help monitor progress toward outcomes. Specify the timeline of each output.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expect that if complete or ongoing, the activities will lead to the following changes.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Specify timing of achievement and consider short- (6-18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months) and long-term outcomes (19-36 months).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goal of the program? What issue are you trying to address?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expect that if complete or ongoing, these activities will lead to the following changes.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8" y="6298569"/>
            <a:ext cx="8257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Reference</a:t>
            </a:r>
            <a:r>
              <a:rPr lang="en-US" sz="1100" dirty="0" smtClean="0"/>
              <a:t>: McKellar</a:t>
            </a:r>
            <a:r>
              <a:rPr lang="en-US" sz="1100" dirty="0"/>
              <a:t>, K. (2020). </a:t>
            </a:r>
            <a:r>
              <a:rPr lang="en-US" sz="1100" i="1" dirty="0"/>
              <a:t>Ontario Health Team Logic Model Development Exercise.</a:t>
            </a:r>
            <a:r>
              <a:rPr lang="en-US" sz="1100" dirty="0"/>
              <a:t> Health System Performance Network.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2514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0" y="1547288"/>
            <a:ext cx="12191999" cy="4354747"/>
            <a:chOff x="118495" y="1547289"/>
            <a:chExt cx="11955010" cy="4106414"/>
          </a:xfrm>
        </p:grpSpPr>
        <p:sp>
          <p:nvSpPr>
            <p:cNvPr id="3" name="Rectangle 2"/>
            <p:cNvSpPr/>
            <p:nvPr/>
          </p:nvSpPr>
          <p:spPr>
            <a:xfrm>
              <a:off x="118495" y="1860305"/>
              <a:ext cx="11223732" cy="18616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Pentagon 3"/>
            <p:cNvSpPr/>
            <p:nvPr/>
          </p:nvSpPr>
          <p:spPr>
            <a:xfrm>
              <a:off x="118495" y="1860306"/>
              <a:ext cx="2164299" cy="186169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Priority Area</a:t>
              </a:r>
              <a:endParaRPr lang="en-CA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94" y="1547290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Resources</a:t>
              </a:r>
              <a:endParaRPr lang="en-CA" b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55122" y="1552698"/>
              <a:ext cx="9669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 smtClea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Activities</a:t>
              </a:r>
              <a:endParaRPr lang="en-CA" b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7563" y="1985288"/>
              <a:ext cx="1953790" cy="7508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07563" y="2846121"/>
              <a:ext cx="1953790" cy="7508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9480" y="1984297"/>
              <a:ext cx="1953790" cy="7528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3762" y="1547290"/>
              <a:ext cx="8563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 smtClea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Outputs</a:t>
              </a:r>
              <a:endParaRPr lang="en-CA" b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9480" y="2861164"/>
              <a:ext cx="1953790" cy="7528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" name="Straight Connector 11"/>
            <p:cNvCxnSpPr>
              <a:stCxn id="7" idx="3"/>
              <a:endCxn id="9" idx="1"/>
            </p:cNvCxnSpPr>
            <p:nvPr/>
          </p:nvCxnSpPr>
          <p:spPr>
            <a:xfrm flipV="1">
              <a:off x="5861353" y="2360735"/>
              <a:ext cx="388127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861352" y="3219154"/>
              <a:ext cx="388127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8591397" y="1860304"/>
              <a:ext cx="1676400" cy="1861693"/>
            </a:xfrm>
            <a:prstGeom prst="rect">
              <a:avLst/>
            </a:prstGeom>
            <a:solidFill>
              <a:srgbClr val="3BB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/>
            <p:cNvCxnSpPr>
              <a:stCxn id="9" idx="3"/>
              <a:endCxn id="14" idx="1"/>
            </p:cNvCxnSpPr>
            <p:nvPr/>
          </p:nvCxnSpPr>
          <p:spPr>
            <a:xfrm>
              <a:off x="8203270" y="2360735"/>
              <a:ext cx="388127" cy="43041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3"/>
            </p:cNvCxnSpPr>
            <p:nvPr/>
          </p:nvCxnSpPr>
          <p:spPr>
            <a:xfrm flipV="1">
              <a:off x="8203270" y="2807680"/>
              <a:ext cx="388127" cy="42992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888918" y="1547289"/>
              <a:ext cx="1090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 smtClea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Outcomes</a:t>
              </a:r>
              <a:endParaRPr lang="en-CA" b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31604" y="1553760"/>
              <a:ext cx="8098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 smtClean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Impact</a:t>
              </a:r>
              <a:endParaRPr lang="en-CA" b="1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495" y="3792010"/>
              <a:ext cx="11223732" cy="1861693"/>
            </a:xfrm>
            <a:prstGeom prst="rect">
              <a:avLst/>
            </a:prstGeom>
            <a:solidFill>
              <a:srgbClr val="EB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118495" y="3792011"/>
              <a:ext cx="2164299" cy="1861692"/>
            </a:xfrm>
            <a:prstGeom prst="homePlate">
              <a:avLst/>
            </a:prstGeom>
            <a:solidFill>
              <a:srgbClr val="271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Priority Area</a:t>
              </a:r>
              <a:endParaRPr lang="en-CA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07563" y="3916993"/>
              <a:ext cx="1953790" cy="7508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07563" y="4777827"/>
              <a:ext cx="1953790" cy="7508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9480" y="3916003"/>
              <a:ext cx="1953790" cy="752876"/>
            </a:xfrm>
            <a:prstGeom prst="rect">
              <a:avLst/>
            </a:prstGeom>
            <a:solidFill>
              <a:srgbClr val="271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49480" y="4792870"/>
              <a:ext cx="1953790" cy="752876"/>
            </a:xfrm>
            <a:prstGeom prst="rect">
              <a:avLst/>
            </a:prstGeom>
            <a:solidFill>
              <a:srgbClr val="271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>
              <a:endCxn id="23" idx="1"/>
            </p:cNvCxnSpPr>
            <p:nvPr/>
          </p:nvCxnSpPr>
          <p:spPr>
            <a:xfrm flipV="1">
              <a:off x="5861353" y="4292441"/>
              <a:ext cx="388127" cy="1"/>
            </a:xfrm>
            <a:prstGeom prst="line">
              <a:avLst/>
            </a:prstGeom>
            <a:ln>
              <a:solidFill>
                <a:srgbClr val="CCCC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861352" y="5150860"/>
              <a:ext cx="388127" cy="1"/>
            </a:xfrm>
            <a:prstGeom prst="line">
              <a:avLst/>
            </a:prstGeom>
            <a:ln>
              <a:solidFill>
                <a:srgbClr val="CCCC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8591397" y="3792010"/>
              <a:ext cx="1676400" cy="1861693"/>
            </a:xfrm>
            <a:prstGeom prst="rect">
              <a:avLst/>
            </a:prstGeom>
            <a:solidFill>
              <a:srgbClr val="3BBCD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8" name="Straight Connector 27"/>
            <p:cNvCxnSpPr>
              <a:stCxn id="23" idx="3"/>
              <a:endCxn id="27" idx="1"/>
            </p:cNvCxnSpPr>
            <p:nvPr/>
          </p:nvCxnSpPr>
          <p:spPr>
            <a:xfrm>
              <a:off x="8203270" y="4292441"/>
              <a:ext cx="388127" cy="430416"/>
            </a:xfrm>
            <a:prstGeom prst="line">
              <a:avLst/>
            </a:prstGeom>
            <a:ln>
              <a:solidFill>
                <a:srgbClr val="CCCC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4" idx="3"/>
            </p:cNvCxnSpPr>
            <p:nvPr/>
          </p:nvCxnSpPr>
          <p:spPr>
            <a:xfrm flipV="1">
              <a:off x="8203270" y="4739386"/>
              <a:ext cx="388127" cy="429922"/>
            </a:xfrm>
            <a:prstGeom prst="line">
              <a:avLst/>
            </a:prstGeom>
            <a:ln>
              <a:solidFill>
                <a:srgbClr val="CCCCF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0397105" y="1855067"/>
              <a:ext cx="1676400" cy="3798636"/>
            </a:xfrm>
            <a:prstGeom prst="rect">
              <a:avLst/>
            </a:prstGeom>
            <a:gradFill>
              <a:gsLst>
                <a:gs pos="2000">
                  <a:schemeClr val="accent4"/>
                </a:gs>
                <a:gs pos="50000">
                  <a:schemeClr val="accent3"/>
                </a:gs>
                <a:gs pos="82000">
                  <a:srgbClr val="2713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5" name="Google Shape;332;p2"/>
          <p:cNvSpPr txBox="1">
            <a:spLocks/>
          </p:cNvSpPr>
          <p:nvPr/>
        </p:nvSpPr>
        <p:spPr>
          <a:xfrm>
            <a:off x="458385" y="114754"/>
            <a:ext cx="8485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6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Logic Model Template</a:t>
            </a:r>
            <a:endParaRPr lang="en-US" sz="36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46" r="62916"/>
          <a:stretch/>
        </p:blipFill>
        <p:spPr>
          <a:xfrm>
            <a:off x="11033449" y="516503"/>
            <a:ext cx="783989" cy="4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goma OHT">
      <a:dk1>
        <a:srgbClr val="000000"/>
      </a:dk1>
      <a:lt1>
        <a:srgbClr val="FFFFFF"/>
      </a:lt1>
      <a:dk2>
        <a:srgbClr val="056046"/>
      </a:dk2>
      <a:lt2>
        <a:srgbClr val="E1F9DC"/>
      </a:lt2>
      <a:accent1>
        <a:srgbClr val="009966"/>
      </a:accent1>
      <a:accent2>
        <a:srgbClr val="9CEE8C"/>
      </a:accent2>
      <a:accent3>
        <a:srgbClr val="86DBDB"/>
      </a:accent3>
      <a:accent4>
        <a:srgbClr val="05475E"/>
      </a:accent4>
      <a:accent5>
        <a:srgbClr val="D9F4ED"/>
      </a:accent5>
      <a:accent6>
        <a:srgbClr val="FFCC33"/>
      </a:accent6>
      <a:hlink>
        <a:srgbClr val="05475E"/>
      </a:hlink>
      <a:folHlink>
        <a:srgbClr val="86DB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187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Development Template</dc:title>
  <dc:creator>OHT - Cassandra Lepore</dc:creator>
  <cp:lastModifiedBy>OHT - Cassandra Lepore</cp:lastModifiedBy>
  <cp:revision>8</cp:revision>
  <dcterms:created xsi:type="dcterms:W3CDTF">2023-11-10T15:39:39Z</dcterms:created>
  <dcterms:modified xsi:type="dcterms:W3CDTF">2024-10-31T19:53:01Z</dcterms:modified>
</cp:coreProperties>
</file>