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32CD8D69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7E6F74-B7DF-EDE8-34BB-26F89313B63C}" name="Louise Malloch" initials="LM" userId="6c0cd04a9becdc0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017"/>
    <a:srgbClr val="0230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66" y="-6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 w="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A6-4224-B60A-02D79F6EC0B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A6-4224-B60A-02D79F6EC0B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1A6-4224-B60A-02D79F6EC0B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60</c:v>
                </c:pt>
                <c:pt idx="1">
                  <c:v>20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A6-4224-B60A-02D79F6EC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"/>
        <c:axId val="576688304"/>
        <c:axId val="576689288"/>
      </c:barChart>
      <c:catAx>
        <c:axId val="576688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76689288"/>
        <c:crosses val="autoZero"/>
        <c:auto val="1"/>
        <c:lblAlgn val="ctr"/>
        <c:lblOffset val="100"/>
        <c:noMultiLvlLbl val="0"/>
      </c:catAx>
      <c:valAx>
        <c:axId val="5766892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766883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0_32CD8D6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34694EB-228A-4976-849F-903F028487CE}" authorId="{897E6F74-B7DF-EDE8-34BB-26F89313B63C}" created="2023-01-07T17:58:46.7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852331881" sldId="256"/>
      <ac:spMk id="82" creationId="{00000000-0000-0000-0000-000000000000}"/>
      <ac:txMk cp="22" len="4">
        <ac:context len="27" hash="372210643"/>
      </ac:txMk>
    </ac:txMkLst>
    <p188:pos x="2184474" y="159063"/>
    <p188:txBody>
      <a:bodyPr/>
      <a:lstStyle/>
      <a:p>
        <a:r>
          <a:rPr lang="en-CA"/>
          <a:t>should be dark green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565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3721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024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486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753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358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268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909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828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820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407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9124-7F26-440D-A06A-288547E803EE}" type="datetimeFigureOut">
              <a:rPr lang="en-CA" smtClean="0"/>
              <a:t>2023-01-07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9FD02-D9CA-4D32-B5C6-EF42FC3786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288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0_32CD8D6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reeform 96"/>
          <p:cNvSpPr/>
          <p:nvPr/>
        </p:nvSpPr>
        <p:spPr>
          <a:xfrm rot="17286921" flipH="1">
            <a:off x="2808142" y="3832005"/>
            <a:ext cx="8625511" cy="6298802"/>
          </a:xfrm>
          <a:custGeom>
            <a:avLst/>
            <a:gdLst>
              <a:gd name="connsiteX0" fmla="*/ 5055696 w 6291539"/>
              <a:gd name="connsiteY0" fmla="*/ 254 h 4547404"/>
              <a:gd name="connsiteX1" fmla="*/ 6282561 w 6291539"/>
              <a:gd name="connsiteY1" fmla="*/ 892458 h 4547404"/>
              <a:gd name="connsiteX2" fmla="*/ 5817047 w 6291539"/>
              <a:gd name="connsiteY2" fmla="*/ 1865142 h 4547404"/>
              <a:gd name="connsiteX3" fmla="*/ 5714945 w 6291539"/>
              <a:gd name="connsiteY3" fmla="*/ 1933967 h 4547404"/>
              <a:gd name="connsiteX4" fmla="*/ 5785115 w 6291539"/>
              <a:gd name="connsiteY4" fmla="*/ 2049637 h 4547404"/>
              <a:gd name="connsiteX5" fmla="*/ 5963040 w 6291539"/>
              <a:gd name="connsiteY5" fmla="*/ 2749473 h 4547404"/>
              <a:gd name="connsiteX6" fmla="*/ 3698924 w 6291539"/>
              <a:gd name="connsiteY6" fmla="*/ 4547404 h 4547404"/>
              <a:gd name="connsiteX7" fmla="*/ 1852526 w 6291539"/>
              <a:gd name="connsiteY7" fmla="*/ 3790273 h 4547404"/>
              <a:gd name="connsiteX8" fmla="*/ 1807804 w 6291539"/>
              <a:gd name="connsiteY8" fmla="*/ 3735959 h 4547404"/>
              <a:gd name="connsiteX9" fmla="*/ 1641613 w 6291539"/>
              <a:gd name="connsiteY9" fmla="*/ 3554486 h 4547404"/>
              <a:gd name="connsiteX10" fmla="*/ 994437 w 6291539"/>
              <a:gd name="connsiteY10" fmla="*/ 3190941 h 4547404"/>
              <a:gd name="connsiteX11" fmla="*/ 995196 w 6291539"/>
              <a:gd name="connsiteY11" fmla="*/ 3190079 h 4547404"/>
              <a:gd name="connsiteX12" fmla="*/ 956115 w 6291539"/>
              <a:gd name="connsiteY12" fmla="*/ 3182099 h 4547404"/>
              <a:gd name="connsiteX13" fmla="*/ 0 w 6291539"/>
              <a:gd name="connsiteY13" fmla="*/ 2150099 h 4547404"/>
              <a:gd name="connsiteX14" fmla="*/ 1360765 w 6291539"/>
              <a:gd name="connsiteY14" fmla="*/ 1069518 h 4547404"/>
              <a:gd name="connsiteX15" fmla="*/ 1477171 w 6291539"/>
              <a:gd name="connsiteY15" fmla="*/ 1074186 h 4547404"/>
              <a:gd name="connsiteX16" fmla="*/ 1476368 w 6291539"/>
              <a:gd name="connsiteY16" fmla="*/ 1072199 h 4547404"/>
              <a:gd name="connsiteX17" fmla="*/ 2788814 w 6291539"/>
              <a:gd name="connsiteY17" fmla="*/ 932808 h 4547404"/>
              <a:gd name="connsiteX18" fmla="*/ 3982137 w 6291539"/>
              <a:gd name="connsiteY18" fmla="*/ 368959 h 4547404"/>
              <a:gd name="connsiteX19" fmla="*/ 3982139 w 6291539"/>
              <a:gd name="connsiteY19" fmla="*/ 368959 h 4547404"/>
              <a:gd name="connsiteX20" fmla="*/ 3982371 w 6291539"/>
              <a:gd name="connsiteY20" fmla="*/ 373119 h 4547404"/>
              <a:gd name="connsiteX21" fmla="*/ 4054569 w 6291539"/>
              <a:gd name="connsiteY21" fmla="*/ 309329 h 4547404"/>
              <a:gd name="connsiteX22" fmla="*/ 4781136 w 6291539"/>
              <a:gd name="connsiteY22" fmla="*/ 17781 h 4547404"/>
              <a:gd name="connsiteX23" fmla="*/ 5055696 w 6291539"/>
              <a:gd name="connsiteY23" fmla="*/ 254 h 454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291539" h="4547404">
                <a:moveTo>
                  <a:pt x="5055696" y="254"/>
                </a:moveTo>
                <a:cubicBezTo>
                  <a:pt x="5683812" y="11220"/>
                  <a:pt x="6207816" y="375646"/>
                  <a:pt x="6282561" y="892458"/>
                </a:cubicBezTo>
                <a:cubicBezTo>
                  <a:pt x="6335950" y="1261610"/>
                  <a:pt x="6147490" y="1621142"/>
                  <a:pt x="5817047" y="1865142"/>
                </a:cubicBezTo>
                <a:lnTo>
                  <a:pt x="5714945" y="1933967"/>
                </a:lnTo>
                <a:lnTo>
                  <a:pt x="5785115" y="2049637"/>
                </a:lnTo>
                <a:cubicBezTo>
                  <a:pt x="5899685" y="2264739"/>
                  <a:pt x="5963040" y="2501231"/>
                  <a:pt x="5963040" y="2749473"/>
                </a:cubicBezTo>
                <a:cubicBezTo>
                  <a:pt x="5963040" y="3742443"/>
                  <a:pt x="4949361" y="4547404"/>
                  <a:pt x="3698924" y="4547404"/>
                </a:cubicBezTo>
                <a:cubicBezTo>
                  <a:pt x="2936939" y="4547404"/>
                  <a:pt x="2262871" y="4248492"/>
                  <a:pt x="1852526" y="3790273"/>
                </a:cubicBezTo>
                <a:lnTo>
                  <a:pt x="1807804" y="3735959"/>
                </a:lnTo>
                <a:lnTo>
                  <a:pt x="1641613" y="3554486"/>
                </a:lnTo>
                <a:cubicBezTo>
                  <a:pt x="1458564" y="3384598"/>
                  <a:pt x="1232875" y="3256732"/>
                  <a:pt x="994437" y="3190941"/>
                </a:cubicBezTo>
                <a:lnTo>
                  <a:pt x="995196" y="3190079"/>
                </a:lnTo>
                <a:lnTo>
                  <a:pt x="956115" y="3182099"/>
                </a:lnTo>
                <a:cubicBezTo>
                  <a:pt x="402191" y="3045285"/>
                  <a:pt x="0" y="2634990"/>
                  <a:pt x="0" y="2150099"/>
                </a:cubicBezTo>
                <a:cubicBezTo>
                  <a:pt x="0" y="1553311"/>
                  <a:pt x="609235" y="1069518"/>
                  <a:pt x="1360765" y="1069518"/>
                </a:cubicBezTo>
                <a:lnTo>
                  <a:pt x="1477171" y="1074186"/>
                </a:lnTo>
                <a:lnTo>
                  <a:pt x="1476368" y="1072199"/>
                </a:lnTo>
                <a:cubicBezTo>
                  <a:pt x="1862944" y="1111391"/>
                  <a:pt x="2328777" y="1061916"/>
                  <a:pt x="2788814" y="932808"/>
                </a:cubicBezTo>
                <a:cubicBezTo>
                  <a:pt x="3248851" y="803699"/>
                  <a:pt x="3672404" y="603569"/>
                  <a:pt x="3982137" y="368959"/>
                </a:cubicBezTo>
                <a:lnTo>
                  <a:pt x="3982139" y="368959"/>
                </a:lnTo>
                <a:lnTo>
                  <a:pt x="3982371" y="373119"/>
                </a:lnTo>
                <a:lnTo>
                  <a:pt x="4054569" y="309329"/>
                </a:lnTo>
                <a:cubicBezTo>
                  <a:pt x="4252835" y="162929"/>
                  <a:pt x="4502215" y="58121"/>
                  <a:pt x="4781136" y="17781"/>
                </a:cubicBezTo>
                <a:cubicBezTo>
                  <a:pt x="4874110" y="4334"/>
                  <a:pt x="4965966" y="-1312"/>
                  <a:pt x="5055696" y="25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7" name="Freeform 166"/>
          <p:cNvSpPr/>
          <p:nvPr/>
        </p:nvSpPr>
        <p:spPr>
          <a:xfrm rot="17286921" flipH="1">
            <a:off x="3037849" y="4324125"/>
            <a:ext cx="8625511" cy="6298802"/>
          </a:xfrm>
          <a:custGeom>
            <a:avLst/>
            <a:gdLst>
              <a:gd name="connsiteX0" fmla="*/ 5055696 w 6291539"/>
              <a:gd name="connsiteY0" fmla="*/ 254 h 4547404"/>
              <a:gd name="connsiteX1" fmla="*/ 6282561 w 6291539"/>
              <a:gd name="connsiteY1" fmla="*/ 892458 h 4547404"/>
              <a:gd name="connsiteX2" fmla="*/ 5817047 w 6291539"/>
              <a:gd name="connsiteY2" fmla="*/ 1865142 h 4547404"/>
              <a:gd name="connsiteX3" fmla="*/ 5714945 w 6291539"/>
              <a:gd name="connsiteY3" fmla="*/ 1933967 h 4547404"/>
              <a:gd name="connsiteX4" fmla="*/ 5785115 w 6291539"/>
              <a:gd name="connsiteY4" fmla="*/ 2049637 h 4547404"/>
              <a:gd name="connsiteX5" fmla="*/ 5963040 w 6291539"/>
              <a:gd name="connsiteY5" fmla="*/ 2749473 h 4547404"/>
              <a:gd name="connsiteX6" fmla="*/ 3698924 w 6291539"/>
              <a:gd name="connsiteY6" fmla="*/ 4547404 h 4547404"/>
              <a:gd name="connsiteX7" fmla="*/ 1852526 w 6291539"/>
              <a:gd name="connsiteY7" fmla="*/ 3790273 h 4547404"/>
              <a:gd name="connsiteX8" fmla="*/ 1807804 w 6291539"/>
              <a:gd name="connsiteY8" fmla="*/ 3735959 h 4547404"/>
              <a:gd name="connsiteX9" fmla="*/ 1641613 w 6291539"/>
              <a:gd name="connsiteY9" fmla="*/ 3554486 h 4547404"/>
              <a:gd name="connsiteX10" fmla="*/ 994437 w 6291539"/>
              <a:gd name="connsiteY10" fmla="*/ 3190941 h 4547404"/>
              <a:gd name="connsiteX11" fmla="*/ 995196 w 6291539"/>
              <a:gd name="connsiteY11" fmla="*/ 3190079 h 4547404"/>
              <a:gd name="connsiteX12" fmla="*/ 956115 w 6291539"/>
              <a:gd name="connsiteY12" fmla="*/ 3182099 h 4547404"/>
              <a:gd name="connsiteX13" fmla="*/ 0 w 6291539"/>
              <a:gd name="connsiteY13" fmla="*/ 2150099 h 4547404"/>
              <a:gd name="connsiteX14" fmla="*/ 1360765 w 6291539"/>
              <a:gd name="connsiteY14" fmla="*/ 1069518 h 4547404"/>
              <a:gd name="connsiteX15" fmla="*/ 1477171 w 6291539"/>
              <a:gd name="connsiteY15" fmla="*/ 1074186 h 4547404"/>
              <a:gd name="connsiteX16" fmla="*/ 1476368 w 6291539"/>
              <a:gd name="connsiteY16" fmla="*/ 1072199 h 4547404"/>
              <a:gd name="connsiteX17" fmla="*/ 2788814 w 6291539"/>
              <a:gd name="connsiteY17" fmla="*/ 932808 h 4547404"/>
              <a:gd name="connsiteX18" fmla="*/ 3982137 w 6291539"/>
              <a:gd name="connsiteY18" fmla="*/ 368959 h 4547404"/>
              <a:gd name="connsiteX19" fmla="*/ 3982139 w 6291539"/>
              <a:gd name="connsiteY19" fmla="*/ 368959 h 4547404"/>
              <a:gd name="connsiteX20" fmla="*/ 3982371 w 6291539"/>
              <a:gd name="connsiteY20" fmla="*/ 373119 h 4547404"/>
              <a:gd name="connsiteX21" fmla="*/ 4054569 w 6291539"/>
              <a:gd name="connsiteY21" fmla="*/ 309329 h 4547404"/>
              <a:gd name="connsiteX22" fmla="*/ 4781136 w 6291539"/>
              <a:gd name="connsiteY22" fmla="*/ 17781 h 4547404"/>
              <a:gd name="connsiteX23" fmla="*/ 5055696 w 6291539"/>
              <a:gd name="connsiteY23" fmla="*/ 254 h 454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291539" h="4547404">
                <a:moveTo>
                  <a:pt x="5055696" y="254"/>
                </a:moveTo>
                <a:cubicBezTo>
                  <a:pt x="5683812" y="11220"/>
                  <a:pt x="6207816" y="375646"/>
                  <a:pt x="6282561" y="892458"/>
                </a:cubicBezTo>
                <a:cubicBezTo>
                  <a:pt x="6335950" y="1261610"/>
                  <a:pt x="6147490" y="1621142"/>
                  <a:pt x="5817047" y="1865142"/>
                </a:cubicBezTo>
                <a:lnTo>
                  <a:pt x="5714945" y="1933967"/>
                </a:lnTo>
                <a:lnTo>
                  <a:pt x="5785115" y="2049637"/>
                </a:lnTo>
                <a:cubicBezTo>
                  <a:pt x="5899685" y="2264739"/>
                  <a:pt x="5963040" y="2501231"/>
                  <a:pt x="5963040" y="2749473"/>
                </a:cubicBezTo>
                <a:cubicBezTo>
                  <a:pt x="5963040" y="3742443"/>
                  <a:pt x="4949361" y="4547404"/>
                  <a:pt x="3698924" y="4547404"/>
                </a:cubicBezTo>
                <a:cubicBezTo>
                  <a:pt x="2936939" y="4547404"/>
                  <a:pt x="2262871" y="4248492"/>
                  <a:pt x="1852526" y="3790273"/>
                </a:cubicBezTo>
                <a:lnTo>
                  <a:pt x="1807804" y="3735959"/>
                </a:lnTo>
                <a:lnTo>
                  <a:pt x="1641613" y="3554486"/>
                </a:lnTo>
                <a:cubicBezTo>
                  <a:pt x="1458564" y="3384598"/>
                  <a:pt x="1232875" y="3256732"/>
                  <a:pt x="994437" y="3190941"/>
                </a:cubicBezTo>
                <a:lnTo>
                  <a:pt x="995196" y="3190079"/>
                </a:lnTo>
                <a:lnTo>
                  <a:pt x="956115" y="3182099"/>
                </a:lnTo>
                <a:cubicBezTo>
                  <a:pt x="402191" y="3045285"/>
                  <a:pt x="0" y="2634990"/>
                  <a:pt x="0" y="2150099"/>
                </a:cubicBezTo>
                <a:cubicBezTo>
                  <a:pt x="0" y="1553311"/>
                  <a:pt x="609235" y="1069518"/>
                  <a:pt x="1360765" y="1069518"/>
                </a:cubicBezTo>
                <a:lnTo>
                  <a:pt x="1477171" y="1074186"/>
                </a:lnTo>
                <a:lnTo>
                  <a:pt x="1476368" y="1072199"/>
                </a:lnTo>
                <a:cubicBezTo>
                  <a:pt x="1862944" y="1111391"/>
                  <a:pt x="2328777" y="1061916"/>
                  <a:pt x="2788814" y="932808"/>
                </a:cubicBezTo>
                <a:cubicBezTo>
                  <a:pt x="3248851" y="803699"/>
                  <a:pt x="3672404" y="603569"/>
                  <a:pt x="3982137" y="368959"/>
                </a:cubicBezTo>
                <a:lnTo>
                  <a:pt x="3982139" y="368959"/>
                </a:lnTo>
                <a:lnTo>
                  <a:pt x="3982371" y="373119"/>
                </a:lnTo>
                <a:lnTo>
                  <a:pt x="4054569" y="309329"/>
                </a:lnTo>
                <a:cubicBezTo>
                  <a:pt x="4252835" y="162929"/>
                  <a:pt x="4502215" y="58121"/>
                  <a:pt x="4781136" y="17781"/>
                </a:cubicBezTo>
                <a:cubicBezTo>
                  <a:pt x="4874110" y="4334"/>
                  <a:pt x="4965966" y="-1312"/>
                  <a:pt x="5055696" y="254"/>
                </a:cubicBezTo>
                <a:close/>
              </a:path>
            </a:pathLst>
          </a:custGeom>
          <a:noFill/>
          <a:ln w="19050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5" name="Freeform 94"/>
          <p:cNvSpPr/>
          <p:nvPr/>
        </p:nvSpPr>
        <p:spPr>
          <a:xfrm rot="271308" flipH="1">
            <a:off x="-3542427" y="-694371"/>
            <a:ext cx="8032034" cy="6830843"/>
          </a:xfrm>
          <a:custGeom>
            <a:avLst/>
            <a:gdLst>
              <a:gd name="connsiteX0" fmla="*/ 5055696 w 6291539"/>
              <a:gd name="connsiteY0" fmla="*/ 254 h 4547404"/>
              <a:gd name="connsiteX1" fmla="*/ 6282561 w 6291539"/>
              <a:gd name="connsiteY1" fmla="*/ 892458 h 4547404"/>
              <a:gd name="connsiteX2" fmla="*/ 5817047 w 6291539"/>
              <a:gd name="connsiteY2" fmla="*/ 1865142 h 4547404"/>
              <a:gd name="connsiteX3" fmla="*/ 5714945 w 6291539"/>
              <a:gd name="connsiteY3" fmla="*/ 1933967 h 4547404"/>
              <a:gd name="connsiteX4" fmla="*/ 5785115 w 6291539"/>
              <a:gd name="connsiteY4" fmla="*/ 2049637 h 4547404"/>
              <a:gd name="connsiteX5" fmla="*/ 5963040 w 6291539"/>
              <a:gd name="connsiteY5" fmla="*/ 2749473 h 4547404"/>
              <a:gd name="connsiteX6" fmla="*/ 3698924 w 6291539"/>
              <a:gd name="connsiteY6" fmla="*/ 4547404 h 4547404"/>
              <a:gd name="connsiteX7" fmla="*/ 1852526 w 6291539"/>
              <a:gd name="connsiteY7" fmla="*/ 3790273 h 4547404"/>
              <a:gd name="connsiteX8" fmla="*/ 1807804 w 6291539"/>
              <a:gd name="connsiteY8" fmla="*/ 3735959 h 4547404"/>
              <a:gd name="connsiteX9" fmla="*/ 1641613 w 6291539"/>
              <a:gd name="connsiteY9" fmla="*/ 3554486 h 4547404"/>
              <a:gd name="connsiteX10" fmla="*/ 994437 w 6291539"/>
              <a:gd name="connsiteY10" fmla="*/ 3190941 h 4547404"/>
              <a:gd name="connsiteX11" fmla="*/ 995196 w 6291539"/>
              <a:gd name="connsiteY11" fmla="*/ 3190079 h 4547404"/>
              <a:gd name="connsiteX12" fmla="*/ 956115 w 6291539"/>
              <a:gd name="connsiteY12" fmla="*/ 3182099 h 4547404"/>
              <a:gd name="connsiteX13" fmla="*/ 0 w 6291539"/>
              <a:gd name="connsiteY13" fmla="*/ 2150099 h 4547404"/>
              <a:gd name="connsiteX14" fmla="*/ 1360765 w 6291539"/>
              <a:gd name="connsiteY14" fmla="*/ 1069518 h 4547404"/>
              <a:gd name="connsiteX15" fmla="*/ 1477171 w 6291539"/>
              <a:gd name="connsiteY15" fmla="*/ 1074186 h 4547404"/>
              <a:gd name="connsiteX16" fmla="*/ 1476368 w 6291539"/>
              <a:gd name="connsiteY16" fmla="*/ 1072199 h 4547404"/>
              <a:gd name="connsiteX17" fmla="*/ 2788814 w 6291539"/>
              <a:gd name="connsiteY17" fmla="*/ 932808 h 4547404"/>
              <a:gd name="connsiteX18" fmla="*/ 3982137 w 6291539"/>
              <a:gd name="connsiteY18" fmla="*/ 368959 h 4547404"/>
              <a:gd name="connsiteX19" fmla="*/ 3982139 w 6291539"/>
              <a:gd name="connsiteY19" fmla="*/ 368959 h 4547404"/>
              <a:gd name="connsiteX20" fmla="*/ 3982371 w 6291539"/>
              <a:gd name="connsiteY20" fmla="*/ 373119 h 4547404"/>
              <a:gd name="connsiteX21" fmla="*/ 4054569 w 6291539"/>
              <a:gd name="connsiteY21" fmla="*/ 309329 h 4547404"/>
              <a:gd name="connsiteX22" fmla="*/ 4781136 w 6291539"/>
              <a:gd name="connsiteY22" fmla="*/ 17781 h 4547404"/>
              <a:gd name="connsiteX23" fmla="*/ 5055696 w 6291539"/>
              <a:gd name="connsiteY23" fmla="*/ 254 h 454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291539" h="4547404">
                <a:moveTo>
                  <a:pt x="5055696" y="254"/>
                </a:moveTo>
                <a:cubicBezTo>
                  <a:pt x="5683812" y="11220"/>
                  <a:pt x="6207816" y="375646"/>
                  <a:pt x="6282561" y="892458"/>
                </a:cubicBezTo>
                <a:cubicBezTo>
                  <a:pt x="6335950" y="1261610"/>
                  <a:pt x="6147490" y="1621142"/>
                  <a:pt x="5817047" y="1865142"/>
                </a:cubicBezTo>
                <a:lnTo>
                  <a:pt x="5714945" y="1933967"/>
                </a:lnTo>
                <a:lnTo>
                  <a:pt x="5785115" y="2049637"/>
                </a:lnTo>
                <a:cubicBezTo>
                  <a:pt x="5899685" y="2264739"/>
                  <a:pt x="5963040" y="2501231"/>
                  <a:pt x="5963040" y="2749473"/>
                </a:cubicBezTo>
                <a:cubicBezTo>
                  <a:pt x="5963040" y="3742443"/>
                  <a:pt x="4949361" y="4547404"/>
                  <a:pt x="3698924" y="4547404"/>
                </a:cubicBezTo>
                <a:cubicBezTo>
                  <a:pt x="2936939" y="4547404"/>
                  <a:pt x="2262871" y="4248492"/>
                  <a:pt x="1852526" y="3790273"/>
                </a:cubicBezTo>
                <a:lnTo>
                  <a:pt x="1807804" y="3735959"/>
                </a:lnTo>
                <a:lnTo>
                  <a:pt x="1641613" y="3554486"/>
                </a:lnTo>
                <a:cubicBezTo>
                  <a:pt x="1458564" y="3384598"/>
                  <a:pt x="1232875" y="3256732"/>
                  <a:pt x="994437" y="3190941"/>
                </a:cubicBezTo>
                <a:lnTo>
                  <a:pt x="995196" y="3190079"/>
                </a:lnTo>
                <a:lnTo>
                  <a:pt x="956115" y="3182099"/>
                </a:lnTo>
                <a:cubicBezTo>
                  <a:pt x="402191" y="3045285"/>
                  <a:pt x="0" y="2634990"/>
                  <a:pt x="0" y="2150099"/>
                </a:cubicBezTo>
                <a:cubicBezTo>
                  <a:pt x="0" y="1553311"/>
                  <a:pt x="609235" y="1069518"/>
                  <a:pt x="1360765" y="1069518"/>
                </a:cubicBezTo>
                <a:lnTo>
                  <a:pt x="1477171" y="1074186"/>
                </a:lnTo>
                <a:lnTo>
                  <a:pt x="1476368" y="1072199"/>
                </a:lnTo>
                <a:cubicBezTo>
                  <a:pt x="1862944" y="1111391"/>
                  <a:pt x="2328777" y="1061916"/>
                  <a:pt x="2788814" y="932808"/>
                </a:cubicBezTo>
                <a:cubicBezTo>
                  <a:pt x="3248851" y="803699"/>
                  <a:pt x="3672404" y="603569"/>
                  <a:pt x="3982137" y="368959"/>
                </a:cubicBezTo>
                <a:lnTo>
                  <a:pt x="3982139" y="368959"/>
                </a:lnTo>
                <a:lnTo>
                  <a:pt x="3982371" y="373119"/>
                </a:lnTo>
                <a:lnTo>
                  <a:pt x="4054569" y="309329"/>
                </a:lnTo>
                <a:cubicBezTo>
                  <a:pt x="4252835" y="162929"/>
                  <a:pt x="4502215" y="58121"/>
                  <a:pt x="4781136" y="17781"/>
                </a:cubicBezTo>
                <a:cubicBezTo>
                  <a:pt x="4874110" y="4334"/>
                  <a:pt x="4965966" y="-1312"/>
                  <a:pt x="5055696" y="25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" name="Freeform 110"/>
          <p:cNvSpPr/>
          <p:nvPr/>
        </p:nvSpPr>
        <p:spPr>
          <a:xfrm rot="271308" flipH="1">
            <a:off x="-3291046" y="-818165"/>
            <a:ext cx="8032034" cy="6830843"/>
          </a:xfrm>
          <a:custGeom>
            <a:avLst/>
            <a:gdLst>
              <a:gd name="connsiteX0" fmla="*/ 5055696 w 6291539"/>
              <a:gd name="connsiteY0" fmla="*/ 254 h 4547404"/>
              <a:gd name="connsiteX1" fmla="*/ 6282561 w 6291539"/>
              <a:gd name="connsiteY1" fmla="*/ 892458 h 4547404"/>
              <a:gd name="connsiteX2" fmla="*/ 5817047 w 6291539"/>
              <a:gd name="connsiteY2" fmla="*/ 1865142 h 4547404"/>
              <a:gd name="connsiteX3" fmla="*/ 5714945 w 6291539"/>
              <a:gd name="connsiteY3" fmla="*/ 1933967 h 4547404"/>
              <a:gd name="connsiteX4" fmla="*/ 5785115 w 6291539"/>
              <a:gd name="connsiteY4" fmla="*/ 2049637 h 4547404"/>
              <a:gd name="connsiteX5" fmla="*/ 5963040 w 6291539"/>
              <a:gd name="connsiteY5" fmla="*/ 2749473 h 4547404"/>
              <a:gd name="connsiteX6" fmla="*/ 3698924 w 6291539"/>
              <a:gd name="connsiteY6" fmla="*/ 4547404 h 4547404"/>
              <a:gd name="connsiteX7" fmla="*/ 1852526 w 6291539"/>
              <a:gd name="connsiteY7" fmla="*/ 3790273 h 4547404"/>
              <a:gd name="connsiteX8" fmla="*/ 1807804 w 6291539"/>
              <a:gd name="connsiteY8" fmla="*/ 3735959 h 4547404"/>
              <a:gd name="connsiteX9" fmla="*/ 1641613 w 6291539"/>
              <a:gd name="connsiteY9" fmla="*/ 3554486 h 4547404"/>
              <a:gd name="connsiteX10" fmla="*/ 994437 w 6291539"/>
              <a:gd name="connsiteY10" fmla="*/ 3190941 h 4547404"/>
              <a:gd name="connsiteX11" fmla="*/ 995196 w 6291539"/>
              <a:gd name="connsiteY11" fmla="*/ 3190079 h 4547404"/>
              <a:gd name="connsiteX12" fmla="*/ 956115 w 6291539"/>
              <a:gd name="connsiteY12" fmla="*/ 3182099 h 4547404"/>
              <a:gd name="connsiteX13" fmla="*/ 0 w 6291539"/>
              <a:gd name="connsiteY13" fmla="*/ 2150099 h 4547404"/>
              <a:gd name="connsiteX14" fmla="*/ 1360765 w 6291539"/>
              <a:gd name="connsiteY14" fmla="*/ 1069518 h 4547404"/>
              <a:gd name="connsiteX15" fmla="*/ 1477171 w 6291539"/>
              <a:gd name="connsiteY15" fmla="*/ 1074186 h 4547404"/>
              <a:gd name="connsiteX16" fmla="*/ 1476368 w 6291539"/>
              <a:gd name="connsiteY16" fmla="*/ 1072199 h 4547404"/>
              <a:gd name="connsiteX17" fmla="*/ 2788814 w 6291539"/>
              <a:gd name="connsiteY17" fmla="*/ 932808 h 4547404"/>
              <a:gd name="connsiteX18" fmla="*/ 3982137 w 6291539"/>
              <a:gd name="connsiteY18" fmla="*/ 368959 h 4547404"/>
              <a:gd name="connsiteX19" fmla="*/ 3982139 w 6291539"/>
              <a:gd name="connsiteY19" fmla="*/ 368959 h 4547404"/>
              <a:gd name="connsiteX20" fmla="*/ 3982371 w 6291539"/>
              <a:gd name="connsiteY20" fmla="*/ 373119 h 4547404"/>
              <a:gd name="connsiteX21" fmla="*/ 4054569 w 6291539"/>
              <a:gd name="connsiteY21" fmla="*/ 309329 h 4547404"/>
              <a:gd name="connsiteX22" fmla="*/ 4781136 w 6291539"/>
              <a:gd name="connsiteY22" fmla="*/ 17781 h 4547404"/>
              <a:gd name="connsiteX23" fmla="*/ 5055696 w 6291539"/>
              <a:gd name="connsiteY23" fmla="*/ 254 h 454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291539" h="4547404">
                <a:moveTo>
                  <a:pt x="5055696" y="254"/>
                </a:moveTo>
                <a:cubicBezTo>
                  <a:pt x="5683812" y="11220"/>
                  <a:pt x="6207816" y="375646"/>
                  <a:pt x="6282561" y="892458"/>
                </a:cubicBezTo>
                <a:cubicBezTo>
                  <a:pt x="6335950" y="1261610"/>
                  <a:pt x="6147490" y="1621142"/>
                  <a:pt x="5817047" y="1865142"/>
                </a:cubicBezTo>
                <a:lnTo>
                  <a:pt x="5714945" y="1933967"/>
                </a:lnTo>
                <a:lnTo>
                  <a:pt x="5785115" y="2049637"/>
                </a:lnTo>
                <a:cubicBezTo>
                  <a:pt x="5899685" y="2264739"/>
                  <a:pt x="5963040" y="2501231"/>
                  <a:pt x="5963040" y="2749473"/>
                </a:cubicBezTo>
                <a:cubicBezTo>
                  <a:pt x="5963040" y="3742443"/>
                  <a:pt x="4949361" y="4547404"/>
                  <a:pt x="3698924" y="4547404"/>
                </a:cubicBezTo>
                <a:cubicBezTo>
                  <a:pt x="2936939" y="4547404"/>
                  <a:pt x="2262871" y="4248492"/>
                  <a:pt x="1852526" y="3790273"/>
                </a:cubicBezTo>
                <a:lnTo>
                  <a:pt x="1807804" y="3735959"/>
                </a:lnTo>
                <a:lnTo>
                  <a:pt x="1641613" y="3554486"/>
                </a:lnTo>
                <a:cubicBezTo>
                  <a:pt x="1458564" y="3384598"/>
                  <a:pt x="1232875" y="3256732"/>
                  <a:pt x="994437" y="3190941"/>
                </a:cubicBezTo>
                <a:lnTo>
                  <a:pt x="995196" y="3190079"/>
                </a:lnTo>
                <a:lnTo>
                  <a:pt x="956115" y="3182099"/>
                </a:lnTo>
                <a:cubicBezTo>
                  <a:pt x="402191" y="3045285"/>
                  <a:pt x="0" y="2634990"/>
                  <a:pt x="0" y="2150099"/>
                </a:cubicBezTo>
                <a:cubicBezTo>
                  <a:pt x="0" y="1553311"/>
                  <a:pt x="609235" y="1069518"/>
                  <a:pt x="1360765" y="1069518"/>
                </a:cubicBezTo>
                <a:lnTo>
                  <a:pt x="1477171" y="1074186"/>
                </a:lnTo>
                <a:lnTo>
                  <a:pt x="1476368" y="1072199"/>
                </a:lnTo>
                <a:cubicBezTo>
                  <a:pt x="1862944" y="1111391"/>
                  <a:pt x="2328777" y="1061916"/>
                  <a:pt x="2788814" y="932808"/>
                </a:cubicBezTo>
                <a:cubicBezTo>
                  <a:pt x="3248851" y="803699"/>
                  <a:pt x="3672404" y="603569"/>
                  <a:pt x="3982137" y="368959"/>
                </a:cubicBezTo>
                <a:lnTo>
                  <a:pt x="3982139" y="368959"/>
                </a:lnTo>
                <a:lnTo>
                  <a:pt x="3982371" y="373119"/>
                </a:lnTo>
                <a:lnTo>
                  <a:pt x="4054569" y="309329"/>
                </a:lnTo>
                <a:cubicBezTo>
                  <a:pt x="4252835" y="162929"/>
                  <a:pt x="4502215" y="58121"/>
                  <a:pt x="4781136" y="17781"/>
                </a:cubicBezTo>
                <a:cubicBezTo>
                  <a:pt x="4874110" y="4334"/>
                  <a:pt x="4965966" y="-1312"/>
                  <a:pt x="5055696" y="254"/>
                </a:cubicBezTo>
                <a:close/>
              </a:path>
            </a:pathLst>
          </a:custGeom>
          <a:noFill/>
          <a:ln w="19050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2" name="Oval 191"/>
          <p:cNvSpPr/>
          <p:nvPr/>
        </p:nvSpPr>
        <p:spPr>
          <a:xfrm>
            <a:off x="4282660" y="1319025"/>
            <a:ext cx="3234374" cy="323437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9" name="Oval 198"/>
          <p:cNvSpPr/>
          <p:nvPr/>
        </p:nvSpPr>
        <p:spPr>
          <a:xfrm>
            <a:off x="4076856" y="1317531"/>
            <a:ext cx="3518553" cy="3518553"/>
          </a:xfrm>
          <a:prstGeom prst="ellipse">
            <a:avLst/>
          </a:prstGeom>
          <a:noFill/>
          <a:ln w="19050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A"/>
          </a:p>
        </p:txBody>
      </p:sp>
      <p:grpSp>
        <p:nvGrpSpPr>
          <p:cNvPr id="126" name="Group 125"/>
          <p:cNvGrpSpPr/>
          <p:nvPr/>
        </p:nvGrpSpPr>
        <p:grpSpPr>
          <a:xfrm>
            <a:off x="-247838" y="4690068"/>
            <a:ext cx="3698813" cy="3698813"/>
            <a:chOff x="1216183" y="2896481"/>
            <a:chExt cx="3698813" cy="3698813"/>
          </a:xfrm>
        </p:grpSpPr>
        <p:sp>
          <p:nvSpPr>
            <p:cNvPr id="14" name="Oval 13"/>
            <p:cNvSpPr/>
            <p:nvPr/>
          </p:nvSpPr>
          <p:spPr>
            <a:xfrm>
              <a:off x="1388547" y="3031663"/>
              <a:ext cx="3234374" cy="323437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1" name="Oval 120"/>
            <p:cNvSpPr/>
            <p:nvPr/>
          </p:nvSpPr>
          <p:spPr>
            <a:xfrm>
              <a:off x="1216183" y="2896481"/>
              <a:ext cx="3698813" cy="3698813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A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870617" y="3910495"/>
              <a:ext cx="23570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90000"/>
                </a:lnSpc>
              </a:pPr>
              <a:r>
                <a:rPr lang="en-US" sz="1400">
                  <a:solidFill>
                    <a:schemeClr val="tx2"/>
                  </a:solidFill>
                  <a:latin typeface="Franklin Gothic Demi" panose="020B0703020102020204" pitchFamily="34" charset="0"/>
                </a:rPr>
                <a:t>Je suis ravi de pouvoir mettre à profit mon expertise pour aider les personnes âgées à se retrouver dans le système et à avoir accès plus facilement aux services dans la communauté. </a:t>
              </a:r>
              <a:endParaRPr lang="en-US" sz="1400" dirty="0">
                <a:solidFill>
                  <a:schemeClr val="tx2"/>
                </a:solidFill>
                <a:latin typeface="Franklin Gothic Demi" panose="020B0703020102020204" pitchFamily="34" charset="0"/>
              </a:endParaRPr>
            </a:p>
            <a:p>
              <a:pPr algn="r">
                <a:lnSpc>
                  <a:spcPct val="90000"/>
                </a:lnSpc>
              </a:pPr>
              <a:endParaRPr lang="en-US" sz="1200" dirty="0">
                <a:solidFill>
                  <a:schemeClr val="accent1"/>
                </a:solidFill>
                <a:latin typeface="Franklin Gothic Demi Cond" panose="020B0706030402020204" pitchFamily="34" charset="0"/>
              </a:endParaRPr>
            </a:p>
            <a:p>
              <a:pPr marL="87313" indent="-87313" algn="r">
                <a:lnSpc>
                  <a:spcPct val="90000"/>
                </a:lnSpc>
              </a:pPr>
              <a:r>
                <a:rPr lang="en-US" sz="1200">
                  <a:solidFill>
                    <a:schemeClr val="accent1"/>
                  </a:solidFill>
                  <a:latin typeface="Franklin Gothic Demi Cond" panose="020B0706030402020204" pitchFamily="34" charset="0"/>
                </a:rPr>
                <a:t> Nom, patient partenaire, Groupe de 	travail du projet Vieillir en santé</a:t>
              </a:r>
              <a:endParaRPr lang="en-CA" sz="1200" dirty="0">
                <a:solidFill>
                  <a:schemeClr val="accent1"/>
                </a:solidFill>
                <a:latin typeface="Franklin Gothic Demi Cond" panose="020B0706030402020204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86746" y="3248682"/>
              <a:ext cx="58778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200" dirty="0">
                  <a:solidFill>
                    <a:schemeClr val="accent1"/>
                  </a:solidFill>
                  <a:latin typeface="Cooper Black" panose="0208090404030B020404" pitchFamily="18" charset="0"/>
                </a:rPr>
                <a:t>“</a:t>
              </a:r>
              <a:endParaRPr lang="en-CA" sz="7200" dirty="0">
                <a:solidFill>
                  <a:schemeClr val="accent1"/>
                </a:solidFill>
                <a:latin typeface="Cooper Black" panose="0208090404030B0204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-1" y="-7721"/>
            <a:ext cx="7789071" cy="15724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496811" y="382165"/>
            <a:ext cx="5137641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spc="-150">
                <a:solidFill>
                  <a:schemeClr val="bg1"/>
                </a:solidFill>
                <a:latin typeface="Franklin Gothic Demi Cond" panose="020B0706030402020204" pitchFamily="34" charset="0"/>
              </a:rPr>
              <a:t>PARTENARIAT ET ENGAGEMENT COMMUNAUTAIRE </a:t>
            </a:r>
            <a:r>
              <a:rPr lang="en-US" sz="3600" spc="-150" dirty="0">
                <a:solidFill>
                  <a:schemeClr val="bg2"/>
                </a:solidFill>
                <a:latin typeface="Franklin Gothic Demi Cond" panose="020B0706030402020204" pitchFamily="34" charset="0"/>
              </a:rPr>
              <a:t>2021-22</a:t>
            </a:r>
            <a:endParaRPr lang="en-CA" sz="3600" spc="-150" dirty="0">
              <a:solidFill>
                <a:schemeClr val="bg2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71" y="9080506"/>
            <a:ext cx="2140441" cy="682488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2666325" y="5498816"/>
            <a:ext cx="1201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spc="-300" dirty="0">
                <a:solidFill>
                  <a:schemeClr val="accent1"/>
                </a:solidFill>
                <a:latin typeface="Franklin Gothic Demi Cond" panose="020B0706030402020204" pitchFamily="34" charset="0"/>
              </a:rPr>
              <a:t>583</a:t>
            </a:r>
          </a:p>
        </p:txBody>
      </p:sp>
      <p:grpSp>
        <p:nvGrpSpPr>
          <p:cNvPr id="1056" name="Group 1055"/>
          <p:cNvGrpSpPr/>
          <p:nvPr/>
        </p:nvGrpSpPr>
        <p:grpSpPr>
          <a:xfrm>
            <a:off x="532989" y="1821166"/>
            <a:ext cx="2511915" cy="2503817"/>
            <a:chOff x="2914896" y="3278973"/>
            <a:chExt cx="2511915" cy="2503817"/>
          </a:xfrm>
        </p:grpSpPr>
        <p:grpSp>
          <p:nvGrpSpPr>
            <p:cNvPr id="58" name="Group 57"/>
            <p:cNvGrpSpPr/>
            <p:nvPr/>
          </p:nvGrpSpPr>
          <p:grpSpPr>
            <a:xfrm>
              <a:off x="2914896" y="3278973"/>
              <a:ext cx="2511915" cy="2503817"/>
              <a:chOff x="56799" y="2038834"/>
              <a:chExt cx="2174652" cy="2167641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1407544" y="2235274"/>
                <a:ext cx="823907" cy="1727021"/>
                <a:chOff x="1542664" y="1949151"/>
                <a:chExt cx="1034113" cy="2167641"/>
              </a:xfrm>
              <a:solidFill>
                <a:schemeClr val="accent2"/>
              </a:solidFill>
            </p:grpSpPr>
            <p:sp>
              <p:nvSpPr>
                <p:cNvPr id="52" name="Flowchart: Delay 51"/>
                <p:cNvSpPr/>
                <p:nvPr/>
              </p:nvSpPr>
              <p:spPr>
                <a:xfrm rot="16200000">
                  <a:off x="1333651" y="2873665"/>
                  <a:ext cx="1452140" cy="1034113"/>
                </a:xfrm>
                <a:prstGeom prst="flowChartDelay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53" name="Flowchart: Connector 52"/>
                <p:cNvSpPr/>
                <p:nvPr/>
              </p:nvSpPr>
              <p:spPr>
                <a:xfrm>
                  <a:off x="1739456" y="1949151"/>
                  <a:ext cx="639742" cy="639742"/>
                </a:xfrm>
                <a:prstGeom prst="flowChartConnector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</p:grpSp>
          <p:grpSp>
            <p:nvGrpSpPr>
              <p:cNvPr id="55" name="Group 54"/>
              <p:cNvGrpSpPr/>
              <p:nvPr/>
            </p:nvGrpSpPr>
            <p:grpSpPr>
              <a:xfrm>
                <a:off x="56799" y="2235274"/>
                <a:ext cx="823907" cy="1727021"/>
                <a:chOff x="1542664" y="1949151"/>
                <a:chExt cx="1034113" cy="2167641"/>
              </a:xfrm>
              <a:solidFill>
                <a:schemeClr val="accent3"/>
              </a:solidFill>
            </p:grpSpPr>
            <p:sp>
              <p:nvSpPr>
                <p:cNvPr id="56" name="Flowchart: Delay 55"/>
                <p:cNvSpPr/>
                <p:nvPr/>
              </p:nvSpPr>
              <p:spPr>
                <a:xfrm rot="16200000">
                  <a:off x="1333651" y="2873665"/>
                  <a:ext cx="1452140" cy="1034113"/>
                </a:xfrm>
                <a:prstGeom prst="flowChartDelay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57" name="Flowchart: Connector 56"/>
                <p:cNvSpPr/>
                <p:nvPr/>
              </p:nvSpPr>
              <p:spPr>
                <a:xfrm>
                  <a:off x="1739456" y="1949151"/>
                  <a:ext cx="639742" cy="639742"/>
                </a:xfrm>
                <a:prstGeom prst="flowChartConnector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</p:grpSp>
          <p:sp>
            <p:nvSpPr>
              <p:cNvPr id="49" name="Flowchart: Delay 48"/>
              <p:cNvSpPr/>
              <p:nvPr/>
            </p:nvSpPr>
            <p:spPr>
              <a:xfrm rot="16200000">
                <a:off x="393231" y="2963348"/>
                <a:ext cx="1452140" cy="1034113"/>
              </a:xfrm>
              <a:prstGeom prst="flowChartDelay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0" name="Flowchart: Connector 49"/>
              <p:cNvSpPr/>
              <p:nvPr/>
            </p:nvSpPr>
            <p:spPr>
              <a:xfrm>
                <a:off x="799036" y="2038834"/>
                <a:ext cx="639742" cy="639742"/>
              </a:xfrm>
              <a:prstGeom prst="flowChartConnector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3610636" y="4304435"/>
              <a:ext cx="106439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spc="-300" dirty="0">
                  <a:solidFill>
                    <a:schemeClr val="bg1"/>
                  </a:solidFill>
                  <a:latin typeface="Franklin Gothic Demi Cond" panose="020B0706030402020204" pitchFamily="34" charset="0"/>
                </a:rPr>
                <a:t>87</a:t>
              </a:r>
            </a:p>
            <a:p>
              <a:pPr algn="ctr"/>
              <a:r>
                <a:rPr lang="en-US" sz="1200">
                  <a:solidFill>
                    <a:schemeClr val="bg1"/>
                  </a:solidFill>
                  <a:latin typeface="Franklin Gothic Demi Cond" panose="020B0706030402020204" pitchFamily="34" charset="0"/>
                </a:rPr>
                <a:t>PARTENAIRES COMMUNAU-TAIRES</a:t>
              </a:r>
              <a:endParaRPr lang="en-CA" sz="1200" dirty="0">
                <a:solidFill>
                  <a:schemeClr val="bg1"/>
                </a:solidFill>
                <a:latin typeface="Franklin Gothic Demi Cond" panose="020B0706030402020204" pitchFamily="34" charset="0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4169960" y="7765534"/>
            <a:ext cx="3170279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200">
                <a:solidFill>
                  <a:schemeClr val="tx2"/>
                </a:solidFill>
                <a:latin typeface="Franklin Gothic Demi" panose="020B0703020102020204" pitchFamily="34" charset="0"/>
              </a:rPr>
              <a:t>Avoir un patient partenaire en tant que membre de l’équipe a été extrêmement utile. Nous pouvons aller de l’avant avec la certitude que notre travail est accompli en partenariat avec les personnes qui ont accès au système de santé. </a:t>
            </a:r>
            <a:endParaRPr lang="en-US" sz="1200" dirty="0">
              <a:solidFill>
                <a:schemeClr val="tx2"/>
              </a:solidFill>
              <a:latin typeface="Franklin Gothic Demi" panose="020B0703020102020204" pitchFamily="34" charset="0"/>
            </a:endParaRPr>
          </a:p>
          <a:p>
            <a:pPr algn="r">
              <a:lnSpc>
                <a:spcPct val="90000"/>
              </a:lnSpc>
            </a:pPr>
            <a:endParaRPr lang="en-US" sz="1200" dirty="0">
              <a:solidFill>
                <a:schemeClr val="accent1"/>
              </a:solidFill>
              <a:latin typeface="Franklin Gothic Demi Cond" panose="020B0706030402020204" pitchFamily="34" charset="0"/>
            </a:endParaRPr>
          </a:p>
          <a:p>
            <a:pPr marL="87313" indent="-87313" algn="r">
              <a:lnSpc>
                <a:spcPct val="90000"/>
              </a:lnSpc>
            </a:pPr>
            <a:r>
              <a:rPr lang="en-US" sz="1200">
                <a:solidFill>
                  <a:schemeClr val="accent1"/>
                </a:solidFill>
                <a:latin typeface="Franklin Gothic Demi Cond" panose="020B0706030402020204" pitchFamily="34" charset="0"/>
              </a:rPr>
              <a:t> Nom, responsable du Groupe de travail du projet Veillir en santé</a:t>
            </a:r>
            <a:endParaRPr lang="en-CA" sz="1200" dirty="0">
              <a:solidFill>
                <a:schemeClr val="accent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808651" y="7036426"/>
            <a:ext cx="587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accent1"/>
                </a:solidFill>
                <a:latin typeface="Cooper Black" panose="0208090404030B020404" pitchFamily="18" charset="0"/>
              </a:rPr>
              <a:t>“</a:t>
            </a:r>
            <a:endParaRPr lang="en-CA" sz="7200" dirty="0">
              <a:solidFill>
                <a:schemeClr val="accent1"/>
              </a:solidFill>
              <a:latin typeface="Cooper Black" panose="0208090404030B020404" pitchFamily="18" charset="0"/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471994" y="7713558"/>
            <a:ext cx="4063328" cy="1529667"/>
            <a:chOff x="3749540" y="3354139"/>
            <a:chExt cx="4438398" cy="1529667"/>
          </a:xfrm>
        </p:grpSpPr>
        <p:graphicFrame>
          <p:nvGraphicFramePr>
            <p:cNvPr id="76" name="Chart 75"/>
            <p:cNvGraphicFramePr/>
            <p:nvPr>
              <p:extLst>
                <p:ext uri="{D42A27DB-BD31-4B8C-83A1-F6EECF244321}">
                  <p14:modId xmlns:p14="http://schemas.microsoft.com/office/powerpoint/2010/main" val="1211641135"/>
                </p:ext>
              </p:extLst>
            </p:nvPr>
          </p:nvGraphicFramePr>
          <p:xfrm>
            <a:off x="3749540" y="3354139"/>
            <a:ext cx="4438398" cy="152966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0" name="TextBox 79"/>
            <p:cNvSpPr txBox="1"/>
            <p:nvPr/>
          </p:nvSpPr>
          <p:spPr>
            <a:xfrm>
              <a:off x="4977844" y="3520852"/>
              <a:ext cx="22378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  <a:latin typeface="Franklin Gothic Demi Cond" panose="020B0706030402020204" pitchFamily="34" charset="0"/>
                </a:rPr>
                <a:t>CONSULTATION 20 %</a:t>
              </a:r>
              <a:endParaRPr lang="en-CA" dirty="0">
                <a:solidFill>
                  <a:schemeClr val="accent1"/>
                </a:solidFill>
                <a:latin typeface="Franklin Gothic Demi Cond" panose="020B070603040202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993697" y="3934306"/>
              <a:ext cx="22771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  <a:latin typeface="Franklin Gothic Demi Cond" panose="020B0706030402020204" pitchFamily="34" charset="0"/>
                </a:rPr>
                <a:t>DÉLIBÉRATIONS 20 %</a:t>
              </a:r>
              <a:endParaRPr lang="en-CA" dirty="0">
                <a:solidFill>
                  <a:schemeClr val="accent1"/>
                </a:solidFill>
                <a:latin typeface="Franklin Gothic Demi Cond" panose="020B070603040202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09550" y="4335006"/>
              <a:ext cx="28030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bg1"/>
                  </a:solidFill>
                  <a:latin typeface="Franklin Gothic Demi Cond" panose="020B0706030402020204" pitchFamily="34" charset="0"/>
                </a:rPr>
                <a:t>CONCEPTION CONJOINTE  60 %</a:t>
              </a:r>
              <a:endParaRPr lang="en-CA" dirty="0">
                <a:solidFill>
                  <a:schemeClr val="bg1"/>
                </a:solidFill>
                <a:latin typeface="Franklin Gothic Demi Cond" panose="020B0706030402020204" pitchFamily="34" charset="0"/>
              </a:endParaRPr>
            </a:p>
          </p:txBody>
        </p:sp>
      </p:grpSp>
      <p:sp>
        <p:nvSpPr>
          <p:cNvPr id="1065" name="Rectangle 1064"/>
          <p:cNvSpPr/>
          <p:nvPr/>
        </p:nvSpPr>
        <p:spPr>
          <a:xfrm>
            <a:off x="0" y="9501113"/>
            <a:ext cx="7789071" cy="5572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46" name="Group 45"/>
          <p:cNvGrpSpPr/>
          <p:nvPr/>
        </p:nvGrpSpPr>
        <p:grpSpPr>
          <a:xfrm>
            <a:off x="2037326" y="3861113"/>
            <a:ext cx="1475626" cy="1475626"/>
            <a:chOff x="-6225540" y="7462520"/>
            <a:chExt cx="1706880" cy="1706880"/>
          </a:xfrm>
        </p:grpSpPr>
        <p:sp>
          <p:nvSpPr>
            <p:cNvPr id="6" name="Oval 5"/>
            <p:cNvSpPr/>
            <p:nvPr/>
          </p:nvSpPr>
          <p:spPr>
            <a:xfrm>
              <a:off x="-6225540" y="7462520"/>
              <a:ext cx="1706880" cy="170688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-6150799" y="7537261"/>
              <a:ext cx="1557398" cy="15573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4" name="Straight Connector 43"/>
            <p:cNvCxnSpPr>
              <a:stCxn id="12" idx="5"/>
            </p:cNvCxnSpPr>
            <p:nvPr/>
          </p:nvCxnSpPr>
          <p:spPr>
            <a:xfrm>
              <a:off x="-5293642" y="8394453"/>
              <a:ext cx="385012" cy="351495"/>
            </a:xfrm>
            <a:prstGeom prst="line">
              <a:avLst/>
            </a:prstGeom>
            <a:ln w="19050" cap="rnd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ounded Rectangle 6"/>
            <p:cNvSpPr/>
            <p:nvPr/>
          </p:nvSpPr>
          <p:spPr>
            <a:xfrm>
              <a:off x="-5394962" y="7602446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-5394960" y="8872074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Rounded Rectangle 18"/>
            <p:cNvSpPr/>
            <p:nvPr/>
          </p:nvSpPr>
          <p:spPr>
            <a:xfrm rot="16200000">
              <a:off x="-6019605" y="8237259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Rounded Rectangle 19"/>
            <p:cNvSpPr/>
            <p:nvPr/>
          </p:nvSpPr>
          <p:spPr>
            <a:xfrm rot="16200000">
              <a:off x="-4761477" y="8237261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Rounded Rectangle 22"/>
            <p:cNvSpPr/>
            <p:nvPr/>
          </p:nvSpPr>
          <p:spPr>
            <a:xfrm rot="1800000">
              <a:off x="-5065986" y="7693702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Rounded Rectangle 25"/>
            <p:cNvSpPr/>
            <p:nvPr/>
          </p:nvSpPr>
          <p:spPr>
            <a:xfrm rot="1800000">
              <a:off x="-5723939" y="8776339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Rounded Rectangle 26"/>
            <p:cNvSpPr/>
            <p:nvPr/>
          </p:nvSpPr>
          <p:spPr>
            <a:xfrm rot="18000000">
              <a:off x="-5942364" y="7909258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Rounded Rectangle 27"/>
            <p:cNvSpPr/>
            <p:nvPr/>
          </p:nvSpPr>
          <p:spPr>
            <a:xfrm rot="18000000">
              <a:off x="-4851904" y="8553667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Rounded Rectangle 28"/>
            <p:cNvSpPr/>
            <p:nvPr/>
          </p:nvSpPr>
          <p:spPr>
            <a:xfrm rot="3600000">
              <a:off x="-4844528" y="7922517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Rounded Rectangle 29"/>
            <p:cNvSpPr/>
            <p:nvPr/>
          </p:nvSpPr>
          <p:spPr>
            <a:xfrm rot="3600000">
              <a:off x="-5937463" y="8565260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Rounded Rectangle 30"/>
            <p:cNvSpPr/>
            <p:nvPr/>
          </p:nvSpPr>
          <p:spPr>
            <a:xfrm rot="19800000">
              <a:off x="-5723940" y="7693701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Rounded Rectangle 31"/>
            <p:cNvSpPr/>
            <p:nvPr/>
          </p:nvSpPr>
          <p:spPr>
            <a:xfrm rot="19800000">
              <a:off x="-5063934" y="8776338"/>
              <a:ext cx="45719" cy="1573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-5483145" y="8204952"/>
              <a:ext cx="222016" cy="22201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3" name="Oval 32"/>
            <p:cNvSpPr/>
            <p:nvPr/>
          </p:nvSpPr>
          <p:spPr>
            <a:xfrm>
              <a:off x="-5424626" y="8263468"/>
              <a:ext cx="104978" cy="1049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Freeform 35"/>
            <p:cNvSpPr/>
            <p:nvPr/>
          </p:nvSpPr>
          <p:spPr>
            <a:xfrm rot="18085928">
              <a:off x="-5574534" y="7934629"/>
              <a:ext cx="264783" cy="268772"/>
            </a:xfrm>
            <a:custGeom>
              <a:avLst/>
              <a:gdLst>
                <a:gd name="connsiteX0" fmla="*/ 1228431 w 1228431"/>
                <a:gd name="connsiteY0" fmla="*/ 0 h 1223103"/>
                <a:gd name="connsiteX1" fmla="*/ 1228431 w 1228431"/>
                <a:gd name="connsiteY1" fmla="*/ 185771 h 1223103"/>
                <a:gd name="connsiteX2" fmla="*/ 1172567 w 1228431"/>
                <a:gd name="connsiteY2" fmla="*/ 317131 h 1223103"/>
                <a:gd name="connsiteX3" fmla="*/ 1166363 w 1228431"/>
                <a:gd name="connsiteY3" fmla="*/ 321205 h 1223103"/>
                <a:gd name="connsiteX4" fmla="*/ 159068 w 1228431"/>
                <a:gd name="connsiteY4" fmla="*/ 1223103 h 1223103"/>
                <a:gd name="connsiteX5" fmla="*/ 0 w 1228431"/>
                <a:gd name="connsiteY5" fmla="*/ 1064035 h 1223103"/>
                <a:gd name="connsiteX6" fmla="*/ 898915 w 1228431"/>
                <a:gd name="connsiteY6" fmla="*/ 60072 h 1223103"/>
                <a:gd name="connsiteX7" fmla="*/ 902833 w 1228431"/>
                <a:gd name="connsiteY7" fmla="*/ 54411 h 1223103"/>
                <a:gd name="connsiteX8" fmla="*/ 905624 w 1228431"/>
                <a:gd name="connsiteY8" fmla="*/ 52578 h 1223103"/>
                <a:gd name="connsiteX9" fmla="*/ 907439 w 1228431"/>
                <a:gd name="connsiteY9" fmla="*/ 50551 h 1223103"/>
                <a:gd name="connsiteX10" fmla="*/ 907944 w 1228431"/>
                <a:gd name="connsiteY10" fmla="*/ 51055 h 1223103"/>
                <a:gd name="connsiteX11" fmla="*/ 963459 w 1228431"/>
                <a:gd name="connsiteY11" fmla="*/ 14599 h 1223103"/>
                <a:gd name="connsiteX12" fmla="*/ 1037700 w 1228431"/>
                <a:gd name="connsiteY12" fmla="*/ 0 h 1223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28431" h="1223103">
                  <a:moveTo>
                    <a:pt x="1228431" y="0"/>
                  </a:moveTo>
                  <a:lnTo>
                    <a:pt x="1228431" y="185771"/>
                  </a:lnTo>
                  <a:cubicBezTo>
                    <a:pt x="1228431" y="237070"/>
                    <a:pt x="1207083" y="283513"/>
                    <a:pt x="1172567" y="317131"/>
                  </a:cubicBezTo>
                  <a:lnTo>
                    <a:pt x="1166363" y="321205"/>
                  </a:lnTo>
                  <a:lnTo>
                    <a:pt x="159068" y="1223103"/>
                  </a:lnTo>
                  <a:lnTo>
                    <a:pt x="0" y="1064035"/>
                  </a:lnTo>
                  <a:lnTo>
                    <a:pt x="898915" y="60072"/>
                  </a:lnTo>
                  <a:lnTo>
                    <a:pt x="902833" y="54411"/>
                  </a:lnTo>
                  <a:lnTo>
                    <a:pt x="905624" y="52578"/>
                  </a:lnTo>
                  <a:lnTo>
                    <a:pt x="907439" y="50551"/>
                  </a:lnTo>
                  <a:lnTo>
                    <a:pt x="907944" y="51055"/>
                  </a:lnTo>
                  <a:lnTo>
                    <a:pt x="963459" y="14599"/>
                  </a:lnTo>
                  <a:cubicBezTo>
                    <a:pt x="986277" y="5198"/>
                    <a:pt x="1011366" y="0"/>
                    <a:pt x="103770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Freeform 41"/>
            <p:cNvSpPr/>
            <p:nvPr/>
          </p:nvSpPr>
          <p:spPr>
            <a:xfrm rot="1470080">
              <a:off x="-5243738" y="7981945"/>
              <a:ext cx="464060" cy="446013"/>
            </a:xfrm>
            <a:custGeom>
              <a:avLst/>
              <a:gdLst>
                <a:gd name="connsiteX0" fmla="*/ 760043 w 760043"/>
                <a:gd name="connsiteY0" fmla="*/ 0 h 761368"/>
                <a:gd name="connsiteX1" fmla="*/ 760043 w 760043"/>
                <a:gd name="connsiteY1" fmla="*/ 51939 h 761368"/>
                <a:gd name="connsiteX2" fmla="*/ 755961 w 760043"/>
                <a:gd name="connsiteY2" fmla="*/ 72156 h 761368"/>
                <a:gd name="connsiteX3" fmla="*/ 744831 w 760043"/>
                <a:gd name="connsiteY3" fmla="*/ 88665 h 761368"/>
                <a:gd name="connsiteX4" fmla="*/ 745977 w 760043"/>
                <a:gd name="connsiteY4" fmla="*/ 89812 h 761368"/>
                <a:gd name="connsiteX5" fmla="*/ 44653 w 760043"/>
                <a:gd name="connsiteY5" fmla="*/ 761368 h 761368"/>
                <a:gd name="connsiteX6" fmla="*/ 0 w 760043"/>
                <a:gd name="connsiteY6" fmla="*/ 716715 h 761368"/>
                <a:gd name="connsiteX7" fmla="*/ 670550 w 760043"/>
                <a:gd name="connsiteY7" fmla="*/ 16442 h 761368"/>
                <a:gd name="connsiteX8" fmla="*/ 671379 w 760043"/>
                <a:gd name="connsiteY8" fmla="*/ 15213 h 761368"/>
                <a:gd name="connsiteX9" fmla="*/ 708105 w 760043"/>
                <a:gd name="connsiteY9" fmla="*/ 0 h 761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60043" h="761368">
                  <a:moveTo>
                    <a:pt x="760043" y="0"/>
                  </a:moveTo>
                  <a:lnTo>
                    <a:pt x="760043" y="51939"/>
                  </a:lnTo>
                  <a:cubicBezTo>
                    <a:pt x="760043" y="59111"/>
                    <a:pt x="758590" y="65942"/>
                    <a:pt x="755961" y="72156"/>
                  </a:cubicBezTo>
                  <a:lnTo>
                    <a:pt x="744831" y="88665"/>
                  </a:lnTo>
                  <a:lnTo>
                    <a:pt x="745977" y="89812"/>
                  </a:lnTo>
                  <a:lnTo>
                    <a:pt x="44653" y="761368"/>
                  </a:lnTo>
                  <a:lnTo>
                    <a:pt x="0" y="716715"/>
                  </a:lnTo>
                  <a:lnTo>
                    <a:pt x="670550" y="16442"/>
                  </a:lnTo>
                  <a:lnTo>
                    <a:pt x="671379" y="15213"/>
                  </a:lnTo>
                  <a:cubicBezTo>
                    <a:pt x="680778" y="5813"/>
                    <a:pt x="693762" y="0"/>
                    <a:pt x="70810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168" name="TextBox 167"/>
          <p:cNvSpPr txBox="1"/>
          <p:nvPr/>
        </p:nvSpPr>
        <p:spPr>
          <a:xfrm>
            <a:off x="2777771" y="6308965"/>
            <a:ext cx="162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2"/>
                </a:solidFill>
                <a:latin typeface="Franklin Gothic Demi Cond" panose="020B0706030402020204" pitchFamily="34" charset="0"/>
              </a:rPr>
              <a:t>HEURES CONTRIBUÉES PAR LES PARTENAIRES COMMUNAUTAIRES</a:t>
            </a:r>
            <a:endParaRPr lang="en-CA" sz="1200" dirty="0">
              <a:solidFill>
                <a:schemeClr val="tx2"/>
              </a:solidFill>
              <a:latin typeface="Franklin Gothic Demi Cond" panose="020B0706030402020204" pitchFamily="34" charset="0"/>
            </a:endParaRPr>
          </a:p>
        </p:txBody>
      </p:sp>
      <p:grpSp>
        <p:nvGrpSpPr>
          <p:cNvPr id="1073" name="Group 1072"/>
          <p:cNvGrpSpPr/>
          <p:nvPr/>
        </p:nvGrpSpPr>
        <p:grpSpPr>
          <a:xfrm>
            <a:off x="4547461" y="3868902"/>
            <a:ext cx="3009749" cy="2142817"/>
            <a:chOff x="4631262" y="4049307"/>
            <a:chExt cx="3009749" cy="2142817"/>
          </a:xfrm>
        </p:grpSpPr>
        <p:grpSp>
          <p:nvGrpSpPr>
            <p:cNvPr id="127" name="Group 126"/>
            <p:cNvGrpSpPr/>
            <p:nvPr/>
          </p:nvGrpSpPr>
          <p:grpSpPr>
            <a:xfrm>
              <a:off x="4631262" y="4049307"/>
              <a:ext cx="3009749" cy="2142817"/>
              <a:chOff x="9147338" y="438425"/>
              <a:chExt cx="2661791" cy="2433793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9147338" y="438425"/>
                <a:ext cx="2401110" cy="2433793"/>
                <a:chOff x="3059185" y="3067610"/>
                <a:chExt cx="1775942" cy="2685995"/>
              </a:xfrm>
            </p:grpSpPr>
            <p:sp>
              <p:nvSpPr>
                <p:cNvPr id="71" name="Isosceles Triangle 70"/>
                <p:cNvSpPr/>
                <p:nvPr/>
              </p:nvSpPr>
              <p:spPr>
                <a:xfrm rot="16200000" flipH="1" flipV="1">
                  <a:off x="3945139" y="5449435"/>
                  <a:ext cx="361649" cy="246692"/>
                </a:xfrm>
                <a:prstGeom prst="triangle">
                  <a:avLst>
                    <a:gd name="adj" fmla="val 23958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70" name="Isosceles Triangle 69"/>
                <p:cNvSpPr/>
                <p:nvPr/>
              </p:nvSpPr>
              <p:spPr>
                <a:xfrm rot="5400000" flipV="1">
                  <a:off x="3821732" y="5051717"/>
                  <a:ext cx="311483" cy="543672"/>
                </a:xfrm>
                <a:prstGeom prst="triangle">
                  <a:avLst>
                    <a:gd name="adj" fmla="val 41564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69" name="Isosceles Triangle 68"/>
                <p:cNvSpPr/>
                <p:nvPr/>
              </p:nvSpPr>
              <p:spPr>
                <a:xfrm rot="16200000" flipH="1" flipV="1">
                  <a:off x="3930561" y="4652442"/>
                  <a:ext cx="422888" cy="872735"/>
                </a:xfrm>
                <a:prstGeom prst="triangle">
                  <a:avLst>
                    <a:gd name="adj" fmla="val 60358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3062952" y="3067610"/>
                  <a:ext cx="1772175" cy="1656315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67" name="Isosceles Triangle 66"/>
                <p:cNvSpPr/>
                <p:nvPr/>
              </p:nvSpPr>
              <p:spPr>
                <a:xfrm rot="16200000">
                  <a:off x="3606717" y="4164107"/>
                  <a:ext cx="422888" cy="1517951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>
                    <a:solidFill>
                      <a:schemeClr val="accent1"/>
                    </a:solidFill>
                  </a:endParaRPr>
                </a:p>
              </p:txBody>
            </p:sp>
          </p:grpSp>
          <p:sp>
            <p:nvSpPr>
              <p:cNvPr id="73" name="TextBox 72"/>
              <p:cNvSpPr txBox="1"/>
              <p:nvPr/>
            </p:nvSpPr>
            <p:spPr>
              <a:xfrm>
                <a:off x="9399714" y="502403"/>
                <a:ext cx="2409415" cy="804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spc="-300">
                    <a:solidFill>
                      <a:schemeClr val="tx2"/>
                    </a:solidFill>
                    <a:latin typeface="Franklin Gothic Demi Cond" panose="020B0706030402020204" pitchFamily="34" charset="0"/>
                  </a:rPr>
                  <a:t>Soixante-deux</a:t>
                </a:r>
                <a:endParaRPr lang="en-US" sz="4000" spc="-300" dirty="0">
                  <a:solidFill>
                    <a:schemeClr val="tx2"/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  <p:sp>
          <p:nvSpPr>
            <p:cNvPr id="74" name="TextBox 73"/>
            <p:cNvSpPr txBox="1"/>
            <p:nvPr/>
          </p:nvSpPr>
          <p:spPr>
            <a:xfrm flipH="1">
              <a:off x="5021592" y="4704750"/>
              <a:ext cx="19241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>
                  <a:solidFill>
                    <a:schemeClr val="tx2"/>
                  </a:solidFill>
                  <a:latin typeface="Franklin Gothic Demi Cond" panose="020B0706030402020204" pitchFamily="34" charset="0"/>
                </a:rPr>
                <a:t>PROJETS ONT BÉNÉFICIÉ DE L’EXPERTISE DE LA COMMUNAUTÉ</a:t>
              </a:r>
              <a:endParaRPr lang="en-CA" sz="1200" dirty="0">
                <a:solidFill>
                  <a:schemeClr val="tx2"/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074" name="Group 1073"/>
          <p:cNvGrpSpPr/>
          <p:nvPr/>
        </p:nvGrpSpPr>
        <p:grpSpPr>
          <a:xfrm>
            <a:off x="4971418" y="1901233"/>
            <a:ext cx="1910478" cy="1759327"/>
            <a:chOff x="5354918" y="2088703"/>
            <a:chExt cx="1910478" cy="1759327"/>
          </a:xfrm>
        </p:grpSpPr>
        <p:grpSp>
          <p:nvGrpSpPr>
            <p:cNvPr id="1067" name="Group 1066"/>
            <p:cNvGrpSpPr/>
            <p:nvPr/>
          </p:nvGrpSpPr>
          <p:grpSpPr>
            <a:xfrm>
              <a:off x="5354918" y="2088703"/>
              <a:ext cx="1910478" cy="1759327"/>
              <a:chOff x="4676812" y="4011323"/>
              <a:chExt cx="1014856" cy="826061"/>
            </a:xfrm>
          </p:grpSpPr>
          <p:sp>
            <p:nvSpPr>
              <p:cNvPr id="107" name="Freeform 106"/>
              <p:cNvSpPr/>
              <p:nvPr/>
            </p:nvSpPr>
            <p:spPr>
              <a:xfrm>
                <a:off x="4676812" y="4011323"/>
                <a:ext cx="1014856" cy="826061"/>
              </a:xfrm>
              <a:custGeom>
                <a:avLst/>
                <a:gdLst>
                  <a:gd name="connsiteX0" fmla="*/ 564018 w 1608477"/>
                  <a:gd name="connsiteY0" fmla="*/ 79940 h 1309251"/>
                  <a:gd name="connsiteX1" fmla="*/ 517923 w 1608477"/>
                  <a:gd name="connsiteY1" fmla="*/ 126035 h 1309251"/>
                  <a:gd name="connsiteX2" fmla="*/ 517923 w 1608477"/>
                  <a:gd name="connsiteY2" fmla="*/ 192849 h 1309251"/>
                  <a:gd name="connsiteX3" fmla="*/ 1090053 w 1608477"/>
                  <a:gd name="connsiteY3" fmla="*/ 192849 h 1309251"/>
                  <a:gd name="connsiteX4" fmla="*/ 1090053 w 1608477"/>
                  <a:gd name="connsiteY4" fmla="*/ 126035 h 1309251"/>
                  <a:gd name="connsiteX5" fmla="*/ 1043958 w 1608477"/>
                  <a:gd name="connsiteY5" fmla="*/ 79940 h 1309251"/>
                  <a:gd name="connsiteX6" fmla="*/ 519192 w 1608477"/>
                  <a:gd name="connsiteY6" fmla="*/ 0 h 1309251"/>
                  <a:gd name="connsiteX7" fmla="*/ 1085235 w 1608477"/>
                  <a:gd name="connsiteY7" fmla="*/ 0 h 1309251"/>
                  <a:gd name="connsiteX8" fmla="*/ 1183437 w 1608477"/>
                  <a:gd name="connsiteY8" fmla="*/ 98202 h 1309251"/>
                  <a:gd name="connsiteX9" fmla="*/ 1183437 w 1608477"/>
                  <a:gd name="connsiteY9" fmla="*/ 192849 h 1309251"/>
                  <a:gd name="connsiteX10" fmla="*/ 1422406 w 1608477"/>
                  <a:gd name="connsiteY10" fmla="*/ 192849 h 1309251"/>
                  <a:gd name="connsiteX11" fmla="*/ 1608477 w 1608477"/>
                  <a:gd name="connsiteY11" fmla="*/ 378920 h 1309251"/>
                  <a:gd name="connsiteX12" fmla="*/ 1608477 w 1608477"/>
                  <a:gd name="connsiteY12" fmla="*/ 1123180 h 1309251"/>
                  <a:gd name="connsiteX13" fmla="*/ 1422406 w 1608477"/>
                  <a:gd name="connsiteY13" fmla="*/ 1309251 h 1309251"/>
                  <a:gd name="connsiteX14" fmla="*/ 186071 w 1608477"/>
                  <a:gd name="connsiteY14" fmla="*/ 1309251 h 1309251"/>
                  <a:gd name="connsiteX15" fmla="*/ 0 w 1608477"/>
                  <a:gd name="connsiteY15" fmla="*/ 1123180 h 1309251"/>
                  <a:gd name="connsiteX16" fmla="*/ 0 w 1608477"/>
                  <a:gd name="connsiteY16" fmla="*/ 378920 h 1309251"/>
                  <a:gd name="connsiteX17" fmla="*/ 186071 w 1608477"/>
                  <a:gd name="connsiteY17" fmla="*/ 192849 h 1309251"/>
                  <a:gd name="connsiteX18" fmla="*/ 420990 w 1608477"/>
                  <a:gd name="connsiteY18" fmla="*/ 192849 h 1309251"/>
                  <a:gd name="connsiteX19" fmla="*/ 420990 w 1608477"/>
                  <a:gd name="connsiteY19" fmla="*/ 98202 h 1309251"/>
                  <a:gd name="connsiteX20" fmla="*/ 519192 w 1608477"/>
                  <a:gd name="connsiteY20" fmla="*/ 0 h 1309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608477" h="1309251">
                    <a:moveTo>
                      <a:pt x="564018" y="79940"/>
                    </a:moveTo>
                    <a:cubicBezTo>
                      <a:pt x="538560" y="79940"/>
                      <a:pt x="517923" y="100577"/>
                      <a:pt x="517923" y="126035"/>
                    </a:cubicBezTo>
                    <a:lnTo>
                      <a:pt x="517923" y="192849"/>
                    </a:lnTo>
                    <a:lnTo>
                      <a:pt x="1090053" y="192849"/>
                    </a:lnTo>
                    <a:lnTo>
                      <a:pt x="1090053" y="126035"/>
                    </a:lnTo>
                    <a:cubicBezTo>
                      <a:pt x="1090053" y="100577"/>
                      <a:pt x="1069416" y="79940"/>
                      <a:pt x="1043958" y="79940"/>
                    </a:cubicBezTo>
                    <a:close/>
                    <a:moveTo>
                      <a:pt x="519192" y="0"/>
                    </a:moveTo>
                    <a:lnTo>
                      <a:pt x="1085235" y="0"/>
                    </a:lnTo>
                    <a:cubicBezTo>
                      <a:pt x="1139470" y="0"/>
                      <a:pt x="1183437" y="43967"/>
                      <a:pt x="1183437" y="98202"/>
                    </a:cubicBezTo>
                    <a:lnTo>
                      <a:pt x="1183437" y="192849"/>
                    </a:lnTo>
                    <a:lnTo>
                      <a:pt x="1422406" y="192849"/>
                    </a:lnTo>
                    <a:cubicBezTo>
                      <a:pt x="1525170" y="192849"/>
                      <a:pt x="1608477" y="276156"/>
                      <a:pt x="1608477" y="378920"/>
                    </a:cubicBezTo>
                    <a:lnTo>
                      <a:pt x="1608477" y="1123180"/>
                    </a:lnTo>
                    <a:cubicBezTo>
                      <a:pt x="1608477" y="1225944"/>
                      <a:pt x="1525170" y="1309251"/>
                      <a:pt x="1422406" y="1309251"/>
                    </a:cubicBezTo>
                    <a:lnTo>
                      <a:pt x="186071" y="1309251"/>
                    </a:lnTo>
                    <a:cubicBezTo>
                      <a:pt x="83307" y="1309251"/>
                      <a:pt x="0" y="1225944"/>
                      <a:pt x="0" y="1123180"/>
                    </a:cubicBezTo>
                    <a:lnTo>
                      <a:pt x="0" y="378920"/>
                    </a:lnTo>
                    <a:cubicBezTo>
                      <a:pt x="0" y="276156"/>
                      <a:pt x="83307" y="192849"/>
                      <a:pt x="186071" y="192849"/>
                    </a:cubicBezTo>
                    <a:lnTo>
                      <a:pt x="420990" y="192849"/>
                    </a:lnTo>
                    <a:lnTo>
                      <a:pt x="420990" y="98202"/>
                    </a:lnTo>
                    <a:cubicBezTo>
                      <a:pt x="420990" y="43967"/>
                      <a:pt x="464957" y="0"/>
                      <a:pt x="5191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4772766" y="4114676"/>
                <a:ext cx="780532" cy="390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800" spc="-300" dirty="0">
                    <a:solidFill>
                      <a:schemeClr val="bg1"/>
                    </a:solidFill>
                    <a:latin typeface="Franklin Gothic Demi Cond" panose="020B0706030402020204" pitchFamily="34" charset="0"/>
                  </a:rPr>
                  <a:t>12</a:t>
                </a:r>
              </a:p>
            </p:txBody>
          </p:sp>
        </p:grpSp>
        <p:sp>
          <p:nvSpPr>
            <p:cNvPr id="109" name="TextBox 108"/>
            <p:cNvSpPr txBox="1"/>
            <p:nvPr/>
          </p:nvSpPr>
          <p:spPr>
            <a:xfrm>
              <a:off x="5363310" y="3029977"/>
              <a:ext cx="18936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>
                  <a:solidFill>
                    <a:schemeClr val="bg1"/>
                  </a:solidFill>
                  <a:latin typeface="Franklin Gothic Demi Cond" panose="020B0706030402020204" pitchFamily="34" charset="0"/>
                </a:rPr>
                <a:t>NOMBRE DE SERVICES AUXQUELS LES PARTENAIRES  COMMUNAUTAIRES ONT CONTRIBUÉ</a:t>
              </a:r>
              <a:endParaRPr lang="en-CA" sz="1000" dirty="0">
                <a:solidFill>
                  <a:schemeClr val="bg1"/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062" name="Group 1061"/>
          <p:cNvGrpSpPr/>
          <p:nvPr/>
        </p:nvGrpSpPr>
        <p:grpSpPr>
          <a:xfrm>
            <a:off x="4547461" y="5488324"/>
            <a:ext cx="2717936" cy="2080163"/>
            <a:chOff x="5047751" y="4743201"/>
            <a:chExt cx="2249621" cy="1721740"/>
          </a:xfrm>
        </p:grpSpPr>
        <p:grpSp>
          <p:nvGrpSpPr>
            <p:cNvPr id="86" name="Group 85"/>
            <p:cNvGrpSpPr/>
            <p:nvPr/>
          </p:nvGrpSpPr>
          <p:grpSpPr>
            <a:xfrm>
              <a:off x="5047751" y="4743201"/>
              <a:ext cx="2249621" cy="1721740"/>
              <a:chOff x="-5084116" y="290192"/>
              <a:chExt cx="2362538" cy="1857912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-4189281" y="1768445"/>
                <a:ext cx="552308" cy="17927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-5084116" y="290192"/>
                <a:ext cx="2362538" cy="1513229"/>
              </a:xfrm>
              <a:prstGeom prst="roundRect">
                <a:avLst>
                  <a:gd name="adj" fmla="val 3574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18334" tIns="59167" rIns="118334" bIns="5916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2329"/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-5004619" y="361140"/>
                <a:ext cx="2203544" cy="1206916"/>
              </a:xfrm>
              <a:prstGeom prst="roundRect">
                <a:avLst>
                  <a:gd name="adj" fmla="val 2875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18334" tIns="59167" rIns="118334" bIns="5916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2329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-4372781" y="2065972"/>
                <a:ext cx="919317" cy="8213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3" name="Flowchart: Manual Operation 82"/>
              <p:cNvSpPr/>
              <p:nvPr/>
            </p:nvSpPr>
            <p:spPr>
              <a:xfrm flipV="1">
                <a:off x="-4372780" y="1939250"/>
                <a:ext cx="919316" cy="129119"/>
              </a:xfrm>
              <a:prstGeom prst="flowChartManualOperati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-3956647" y="1645794"/>
                <a:ext cx="87040" cy="8704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98" name="TextBox 97"/>
            <p:cNvSpPr txBox="1"/>
            <p:nvPr/>
          </p:nvSpPr>
          <p:spPr>
            <a:xfrm>
              <a:off x="5152942" y="4865750"/>
              <a:ext cx="2039234" cy="11081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5400" spc="-300">
                  <a:solidFill>
                    <a:schemeClr val="tx2"/>
                  </a:solidFill>
                  <a:latin typeface="Franklin Gothic Demi Cond" panose="020B0706030402020204" pitchFamily="34" charset="0"/>
                </a:rPr>
                <a:t>86 %</a:t>
              </a:r>
              <a:endParaRPr lang="en-US" sz="5400" spc="-300" dirty="0">
                <a:solidFill>
                  <a:schemeClr val="tx2"/>
                </a:solidFill>
                <a:latin typeface="Franklin Gothic Demi Cond" panose="020B0706030402020204" pitchFamily="34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chemeClr val="accent1"/>
                  </a:solidFill>
                  <a:latin typeface="Franklin Gothic Demi Cond" panose="020B0706030402020204" pitchFamily="34" charset="0"/>
                </a:rPr>
                <a:t>DES PARTENAIRES COMMUNAUTAIRES SE SONT DITS SATISFAITS DE LEUR EXPÉRIENCE</a:t>
              </a:r>
              <a:endParaRPr lang="en-CA" sz="1200" dirty="0">
                <a:solidFill>
                  <a:schemeClr val="accent1"/>
                </a:solidFill>
                <a:latin typeface="Franklin Gothic Demi Cond" panose="020B0706030402020204" pitchFamily="34" charset="0"/>
              </a:endParaRPr>
            </a:p>
          </p:txBody>
        </p:sp>
      </p:grpSp>
      <p:pic>
        <p:nvPicPr>
          <p:cNvPr id="1075" name="Picture 10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067" y="535885"/>
            <a:ext cx="1788385" cy="570233"/>
          </a:xfrm>
          <a:prstGeom prst="rect">
            <a:avLst/>
          </a:prstGeom>
        </p:spPr>
      </p:pic>
      <p:sp>
        <p:nvSpPr>
          <p:cNvPr id="193" name="TextBox 192"/>
          <p:cNvSpPr txBox="1"/>
          <p:nvPr/>
        </p:nvSpPr>
        <p:spPr>
          <a:xfrm>
            <a:off x="2377909" y="9636550"/>
            <a:ext cx="49623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Franklin Gothic Demi Cond" panose="020B0706030402020204" pitchFamily="34" charset="0"/>
              </a:rPr>
              <a:t>Boîte à outils de l’ESAO sur le partenariat communautaire</a:t>
            </a:r>
            <a:endParaRPr lang="en-CA" sz="12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33188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Algoma OHT">
      <a:dk1>
        <a:sysClr val="windowText" lastClr="000000"/>
      </a:dk1>
      <a:lt1>
        <a:sysClr val="window" lastClr="FFFFFF"/>
      </a:lt1>
      <a:dk2>
        <a:srgbClr val="056046"/>
      </a:dk2>
      <a:lt2>
        <a:srgbClr val="E1F9DC"/>
      </a:lt2>
      <a:accent1>
        <a:srgbClr val="009966"/>
      </a:accent1>
      <a:accent2>
        <a:srgbClr val="9CEE8C"/>
      </a:accent2>
      <a:accent3>
        <a:srgbClr val="86DBDB"/>
      </a:accent3>
      <a:accent4>
        <a:srgbClr val="05475E"/>
      </a:accent4>
      <a:accent5>
        <a:srgbClr val="D9F4ED"/>
      </a:accent5>
      <a:accent6>
        <a:srgbClr val="FFCC33"/>
      </a:accent6>
      <a:hlink>
        <a:srgbClr val="05475E"/>
      </a:hlink>
      <a:folHlink>
        <a:srgbClr val="86DBDB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2693</TotalTime>
  <Words>169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Cooper Black</vt:lpstr>
      <vt:lpstr>Franklin Gothic Demi</vt:lpstr>
      <vt:lpstr>Franklin Gothic Demi Cond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OHT - Leah Hodgson</dc:creator>
  <cp:lastModifiedBy>Louise Malloch</cp:lastModifiedBy>
  <cp:revision>83</cp:revision>
  <cp:lastPrinted>2022-12-17T18:47:56Z</cp:lastPrinted>
  <dcterms:created xsi:type="dcterms:W3CDTF">2022-03-18T14:41:39Z</dcterms:created>
  <dcterms:modified xsi:type="dcterms:W3CDTF">2023-01-07T17:58:47Z</dcterms:modified>
</cp:coreProperties>
</file>