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comments/modernComment_102_0.xml" ContentType="application/vnd.ms-powerpoint.comment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xOoXMq0w8+vKhe11SiMQqjXeDJ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7E6F74-B7DF-EDE8-34BB-26F89313B63C}" name="Louise Malloch" initials="LM" userId="6c0cd04a9becdc0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28" autoAdjust="0"/>
  </p:normalViewPr>
  <p:slideViewPr>
    <p:cSldViewPr snapToGrid="0">
      <p:cViewPr varScale="1">
        <p:scale>
          <a:sx n="72" d="100"/>
          <a:sy n="72" d="100"/>
        </p:scale>
        <p:origin x="1224" y="66"/>
      </p:cViewPr>
      <p:guideLst/>
    </p:cSldViewPr>
  </p:slideViewPr>
  <p:notesTextViewPr>
    <p:cViewPr>
      <p:scale>
        <a:sx n="1" d="1"/>
        <a:sy n="1" d="1"/>
      </p:scale>
      <p:origin x="0" y="0"/>
    </p:cViewPr>
  </p:notesTextViewPr>
  <p:notesViewPr>
    <p:cSldViewPr snapToGrid="0">
      <p:cViewPr varScale="1">
        <p:scale>
          <a:sx n="85" d="100"/>
          <a:sy n="85" d="100"/>
        </p:scale>
        <p:origin x="38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comments/modernComment_102_0.xml><?xml version="1.0" encoding="utf-8"?>
<p188:cmLst xmlns:a="http://schemas.openxmlformats.org/drawingml/2006/main" xmlns:r="http://schemas.openxmlformats.org/officeDocument/2006/relationships" xmlns:p188="http://schemas.microsoft.com/office/powerpoint/2018/8/main">
  <p188:cm id="{5EBC3640-945D-4C0E-A85A-C2175772E485}" authorId="{897E6F74-B7DF-EDE8-34BB-26F89313B63C}" created="2023-01-09T13:05:28.814">
    <pc:sldMkLst xmlns:pc="http://schemas.microsoft.com/office/powerpoint/2013/main/command">
      <pc:docMk/>
      <pc:sldMk cId="0" sldId="258"/>
    </pc:sldMkLst>
    <p188:txBody>
      <a:bodyPr/>
      <a:lstStyle/>
      <a:p>
        <a:r>
          <a:rPr lang="en-CA"/>
          <a:t>for the hightlights in French: 1) concevoir et de mettre en oeuvre, 2) développer 3) favoriser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L’engagement est un élément clé des ESO. Dans le cadre de nos produits livrables, nous avons soumis notre stratégie de partenariat et d’engagement des patients, des familles et des proches aidants au ministère de la Santé en septembre 2021. </a:t>
            </a:r>
            <a:endParaRPr/>
          </a:p>
        </p:txBody>
      </p:sp>
      <p:sp>
        <p:nvSpPr>
          <p:cNvPr id="246" name="Google Shape;2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noProof="0" dirty="0">
                <a:solidFill>
                  <a:schemeClr val="dk1"/>
                </a:solidFill>
                <a:latin typeface="Calibri"/>
                <a:ea typeface="Calibri"/>
                <a:cs typeface="Calibri"/>
                <a:sym typeface="Calibri"/>
              </a:rPr>
              <a:t>Vous pourriez remarquer que nous utilisons le terme partenariat et engagement </a:t>
            </a:r>
            <a:r>
              <a:rPr lang="fr-CA" sz="1200" noProof="0">
                <a:solidFill>
                  <a:schemeClr val="dk1"/>
                </a:solidFill>
                <a:latin typeface="Calibri"/>
                <a:ea typeface="Calibri"/>
                <a:cs typeface="Calibri"/>
                <a:sym typeface="Calibri"/>
              </a:rPr>
              <a:t>« communautaire </a:t>
            </a:r>
            <a:r>
              <a:rPr lang="fr-CA" sz="1200" noProof="0" dirty="0">
                <a:solidFill>
                  <a:schemeClr val="dk1"/>
                </a:solidFill>
                <a:latin typeface="Calibri"/>
                <a:ea typeface="Calibri"/>
                <a:cs typeface="Calibri"/>
                <a:sym typeface="Calibri"/>
              </a:rPr>
              <a:t>» plutôt que l’expression plus traditionnelle partenariat et engagement du « patient ». Les différentes ESO emploient différents termes pour désigner les activités d’engagement; activités d’engagement des patients, des familles et </a:t>
            </a:r>
            <a:r>
              <a:rPr lang="fr-CA" sz="1200" noProof="0">
                <a:solidFill>
                  <a:schemeClr val="dk1"/>
                </a:solidFill>
                <a:latin typeface="Calibri"/>
                <a:ea typeface="Calibri"/>
                <a:cs typeface="Calibri"/>
                <a:sym typeface="Calibri"/>
              </a:rPr>
              <a:t>des proches aidants; </a:t>
            </a:r>
            <a:r>
              <a:rPr lang="fr-CA" sz="1200" noProof="0" dirty="0">
                <a:solidFill>
                  <a:schemeClr val="dk1"/>
                </a:solidFill>
                <a:latin typeface="Calibri"/>
                <a:ea typeface="Calibri"/>
                <a:cs typeface="Calibri"/>
                <a:sym typeface="Calibri"/>
              </a:rPr>
              <a:t>activités d’engagement des patients/clients, des familles et </a:t>
            </a:r>
            <a:r>
              <a:rPr lang="fr-CA" sz="1200" noProof="0">
                <a:solidFill>
                  <a:schemeClr val="dk1"/>
                </a:solidFill>
                <a:latin typeface="Calibri"/>
                <a:ea typeface="Calibri"/>
                <a:cs typeface="Calibri"/>
                <a:sym typeface="Calibri"/>
              </a:rPr>
              <a:t>des proches aidants. </a:t>
            </a:r>
            <a:endParaRPr lang="fr-CA" noProof="0" dirty="0"/>
          </a:p>
          <a:p>
            <a:pPr marL="0" lvl="0" indent="0" algn="l" rtl="0">
              <a:spcBef>
                <a:spcPts val="0"/>
              </a:spcBef>
              <a:spcAft>
                <a:spcPts val="0"/>
              </a:spcAft>
              <a:buNone/>
            </a:pPr>
            <a:endParaRPr lang="fr-CA" sz="1200" noProof="0" dirty="0">
              <a:solidFill>
                <a:schemeClr val="dk1"/>
              </a:solidFill>
              <a:latin typeface="Calibri"/>
              <a:ea typeface="Calibri"/>
              <a:cs typeface="Calibri"/>
              <a:sym typeface="Calibri"/>
            </a:endParaRPr>
          </a:p>
          <a:p>
            <a:pPr marL="0" lvl="0" indent="0" algn="l" rtl="0">
              <a:spcBef>
                <a:spcPts val="0"/>
              </a:spcBef>
              <a:spcAft>
                <a:spcPts val="0"/>
              </a:spcAft>
              <a:buNone/>
            </a:pPr>
            <a:r>
              <a:rPr lang="fr-CA" sz="1200" noProof="0" dirty="0">
                <a:solidFill>
                  <a:schemeClr val="dk1"/>
                </a:solidFill>
                <a:latin typeface="Calibri"/>
                <a:ea typeface="Calibri"/>
                <a:cs typeface="Calibri"/>
                <a:sym typeface="Calibri"/>
              </a:rPr>
              <a:t>Nous employons le terme </a:t>
            </a:r>
            <a:r>
              <a:rPr lang="fr-CA" sz="1200" noProof="0">
                <a:solidFill>
                  <a:schemeClr val="dk1"/>
                </a:solidFill>
                <a:latin typeface="Calibri"/>
                <a:ea typeface="Calibri"/>
                <a:cs typeface="Calibri"/>
                <a:sym typeface="Calibri"/>
              </a:rPr>
              <a:t>« communautaire </a:t>
            </a:r>
            <a:r>
              <a:rPr lang="fr-CA" sz="1200" noProof="0" dirty="0">
                <a:solidFill>
                  <a:schemeClr val="dk1"/>
                </a:solidFill>
                <a:latin typeface="Calibri"/>
                <a:ea typeface="Calibri"/>
                <a:cs typeface="Calibri"/>
                <a:sym typeface="Calibri"/>
              </a:rPr>
              <a:t>» pour souligner l’importance de l’inclusivité. Cette formulation reconnaît </a:t>
            </a:r>
            <a:r>
              <a:rPr lang="fr-CA" sz="1200" noProof="0">
                <a:solidFill>
                  <a:schemeClr val="dk1"/>
                </a:solidFill>
                <a:latin typeface="Calibri"/>
                <a:ea typeface="Calibri"/>
                <a:cs typeface="Calibri"/>
                <a:sym typeface="Calibri"/>
              </a:rPr>
              <a:t>que tous </a:t>
            </a:r>
            <a:r>
              <a:rPr lang="fr-CA" sz="1200" noProof="0" dirty="0">
                <a:solidFill>
                  <a:schemeClr val="dk1"/>
                </a:solidFill>
                <a:latin typeface="Calibri"/>
                <a:ea typeface="Calibri"/>
                <a:cs typeface="Calibri"/>
                <a:sym typeface="Calibri"/>
              </a:rPr>
              <a:t>les gens qui participent à des activités liées au système de soins de santé ne s’identifient pas nécessairement strictement en tant que patients; nous travaillons également avec des clients (ce terme est souvent employé dans les domaines des services sociaux, de la santé mentale et de la toxicomanie), des membres de la famille, </a:t>
            </a:r>
            <a:r>
              <a:rPr lang="fr-CA" sz="1200" noProof="0">
                <a:solidFill>
                  <a:schemeClr val="dk1"/>
                </a:solidFill>
                <a:latin typeface="Calibri"/>
                <a:ea typeface="Calibri"/>
                <a:cs typeface="Calibri"/>
                <a:sym typeface="Calibri"/>
              </a:rPr>
              <a:t>des proches aidants </a:t>
            </a:r>
            <a:r>
              <a:rPr lang="fr-CA" sz="1200" noProof="0" dirty="0">
                <a:solidFill>
                  <a:schemeClr val="dk1"/>
                </a:solidFill>
                <a:latin typeface="Calibri"/>
                <a:ea typeface="Calibri"/>
                <a:cs typeface="Calibri"/>
                <a:sym typeface="Calibri"/>
              </a:rPr>
              <a:t>et des personnes ayant vécu ou vivant une expérience du système de santé. Quelle que soit </a:t>
            </a:r>
            <a:r>
              <a:rPr lang="fr-CA" sz="1200" noProof="0">
                <a:solidFill>
                  <a:schemeClr val="dk1"/>
                </a:solidFill>
                <a:latin typeface="Calibri"/>
                <a:ea typeface="Calibri"/>
                <a:cs typeface="Calibri"/>
                <a:sym typeface="Calibri"/>
              </a:rPr>
              <a:t>la manière </a:t>
            </a:r>
            <a:r>
              <a:rPr lang="fr-CA" sz="1200" noProof="0" dirty="0">
                <a:solidFill>
                  <a:schemeClr val="dk1"/>
                </a:solidFill>
                <a:latin typeface="Calibri"/>
                <a:ea typeface="Calibri"/>
                <a:cs typeface="Calibri"/>
                <a:sym typeface="Calibri"/>
              </a:rPr>
              <a:t>dont vous vous identifiez, </a:t>
            </a:r>
            <a:r>
              <a:rPr lang="fr-CA" sz="1200" noProof="0">
                <a:solidFill>
                  <a:schemeClr val="dk1"/>
                </a:solidFill>
                <a:latin typeface="Calibri"/>
                <a:ea typeface="Calibri"/>
                <a:cs typeface="Calibri"/>
                <a:sym typeface="Calibri"/>
              </a:rPr>
              <a:t>vous êtes </a:t>
            </a:r>
            <a:r>
              <a:rPr lang="fr-CA" sz="1200" noProof="0" dirty="0">
                <a:solidFill>
                  <a:schemeClr val="dk1"/>
                </a:solidFill>
                <a:latin typeface="Calibri"/>
                <a:ea typeface="Calibri"/>
                <a:cs typeface="Calibri"/>
                <a:sym typeface="Calibri"/>
              </a:rPr>
              <a:t>le bienvenu au sein de notre équipe!</a:t>
            </a:r>
            <a:endParaRPr lang="fr-CA" noProof="0" dirty="0"/>
          </a:p>
        </p:txBody>
      </p:sp>
      <p:sp>
        <p:nvSpPr>
          <p:cNvPr id="259" name="Google Shape;2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Les principes directeurs de l’engagement sont adaptés du </a:t>
            </a:r>
            <a:r>
              <a:rPr lang="en-CA" i="1"/>
              <a:t>Final Report of the Algoma Citizens’ Reference Panel on Integrated Care</a:t>
            </a:r>
            <a:r>
              <a:rPr lang="en-CA"/>
              <a:t> (rapport final du groupe de reference des citoyens d’Algoma sur les soins intégrés).</a:t>
            </a:r>
            <a:endParaRPr/>
          </a:p>
          <a:p>
            <a:pPr marL="0" lvl="0" indent="0" algn="l" rtl="0">
              <a:spcBef>
                <a:spcPts val="0"/>
              </a:spcBef>
              <a:spcAft>
                <a:spcPts val="0"/>
              </a:spcAft>
              <a:buNone/>
            </a:pPr>
            <a:endParaRPr>
              <a:highlight>
                <a:srgbClr val="FFFF00"/>
              </a:highlight>
            </a:endParaRPr>
          </a:p>
          <a:p>
            <a:pPr marL="0" lvl="0" indent="0" algn="l" rtl="0">
              <a:spcBef>
                <a:spcPts val="0"/>
              </a:spcBef>
              <a:spcAft>
                <a:spcPts val="0"/>
              </a:spcAft>
              <a:buNone/>
            </a:pPr>
            <a:r>
              <a:rPr lang="en-CA"/>
              <a:t>*Accessibilité se rapporte à l’accessibilité physique ainsi qu’à la facilité de comprehension de l’information.</a:t>
            </a:r>
            <a:endParaRPr/>
          </a:p>
        </p:txBody>
      </p:sp>
      <p:sp>
        <p:nvSpPr>
          <p:cNvPr id="273" name="Google Shape;2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Au lieu de nous en tenir au CCPF traditionnel, nous voulons inclure des partenaires dans tous les groupes de travail et comités de gouvernance.</a:t>
            </a:r>
            <a:endParaRPr dirty="0"/>
          </a:p>
        </p:txBody>
      </p:sp>
      <p:sp>
        <p:nvSpPr>
          <p:cNvPr id="290" name="Google Shape;2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Il est important d’offrir toute une gamme de possibilités de participation au sein de l’organisme. Bien qu’il y ait des situations où nous pouvons utiliser des sondages, groupes de discussion etc., nous voulons accorder la priorité aux possibilités de collaboration, de partenariat et de conception conjointe.</a:t>
            </a:r>
            <a:endParaRPr/>
          </a:p>
        </p:txBody>
      </p:sp>
      <p:sp>
        <p:nvSpPr>
          <p:cNvPr id="317" name="Google Shape;3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1 : En vue d’obtenir un engagement efficace, nous devons travailler avec un responsable de projet pour déterminer les caractéristiques d’un partenaire communautaire idéal.</a:t>
            </a:r>
            <a:endParaRPr dirty="0"/>
          </a:p>
          <a:p>
            <a:pPr marL="0" lvl="0" indent="0" algn="l" rtl="0">
              <a:spcBef>
                <a:spcPts val="0"/>
              </a:spcBef>
              <a:spcAft>
                <a:spcPts val="0"/>
              </a:spcAft>
              <a:buNone/>
            </a:pPr>
            <a:r>
              <a:rPr lang="en-CA"/>
              <a:t>2 : Nous lançons ensuite un appel de candidatures. Nous étudions les demandes et tenons les entrevues dirigées par le responsable de projet et un autre représentant de la communauté.</a:t>
            </a:r>
            <a:endParaRPr dirty="0"/>
          </a:p>
          <a:p>
            <a:pPr marL="0" lvl="0" indent="0" algn="l" rtl="0">
              <a:spcBef>
                <a:spcPts val="0"/>
              </a:spcBef>
              <a:spcAft>
                <a:spcPts val="0"/>
              </a:spcAft>
              <a:buNone/>
            </a:pPr>
            <a:r>
              <a:rPr lang="en-CA"/>
              <a:t>3 : Une fois que les candidats finaux ont été sélectionnés, nous procédons à l’intégration et à l’orientation des candidats à l’ESAO et au groupe de travail/comité dont ils feront partie et les aidons à se préparer aux réunions et à travailler avec l’équipe.</a:t>
            </a:r>
            <a:endParaRPr dirty="0"/>
          </a:p>
          <a:p>
            <a:pPr marL="0" lvl="0" indent="0" algn="l" rtl="0">
              <a:spcBef>
                <a:spcPts val="0"/>
              </a:spcBef>
              <a:spcAft>
                <a:spcPts val="0"/>
              </a:spcAft>
              <a:buNone/>
            </a:pPr>
            <a:r>
              <a:rPr lang="en-CA"/>
              <a:t>4 : Au fil du temps, nous offrons aux partenaires un soutien et des possibilités de perfectionnement. Dans le cadre de ce travail, nous évaluons l’expérience de l’engagement et ses répercussions pour faire les ajustements nécessaires.</a:t>
            </a:r>
            <a:endParaRPr dirty="0"/>
          </a:p>
        </p:txBody>
      </p:sp>
      <p:sp>
        <p:nvSpPr>
          <p:cNvPr id="344" name="Google Shape;3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a:stretch/>
        </p:blipFill>
        <p:spPr>
          <a:xfrm>
            <a:off x="-17756" y="0"/>
            <a:ext cx="3817399" cy="6858000"/>
          </a:xfrm>
          <a:prstGeom prst="rect">
            <a:avLst/>
          </a:prstGeom>
          <a:noFill/>
          <a:ln>
            <a:noFill/>
          </a:ln>
        </p:spPr>
      </p:pic>
      <p:sp>
        <p:nvSpPr>
          <p:cNvPr id="17" name="Google Shape;17;p11"/>
          <p:cNvSpPr/>
          <p:nvPr/>
        </p:nvSpPr>
        <p:spPr>
          <a:xfrm>
            <a:off x="0" y="-3"/>
            <a:ext cx="3913414" cy="6858004"/>
          </a:xfrm>
          <a:prstGeom prst="rect">
            <a:avLst/>
          </a:prstGeom>
          <a:gradFill>
            <a:gsLst>
              <a:gs pos="0">
                <a:srgbClr val="05475E">
                  <a:alpha val="51764"/>
                </a:srgbClr>
              </a:gs>
              <a:gs pos="47000">
                <a:srgbClr val="05475E">
                  <a:alpha val="51764"/>
                </a:srgbClr>
              </a:gs>
              <a:gs pos="100000">
                <a:srgbClr val="009966">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1"/>
          <p:cNvPicPr preferRelativeResize="0"/>
          <p:nvPr/>
        </p:nvPicPr>
        <p:blipFill rotWithShape="1">
          <a:blip r:embed="rId3">
            <a:alphaModFix/>
          </a:blip>
          <a:srcRect/>
          <a:stretch/>
        </p:blipFill>
        <p:spPr>
          <a:xfrm>
            <a:off x="5395311" y="1224643"/>
            <a:ext cx="2516237" cy="802517"/>
          </a:xfrm>
          <a:prstGeom prst="rect">
            <a:avLst/>
          </a:prstGeom>
          <a:noFill/>
          <a:ln>
            <a:noFill/>
          </a:ln>
        </p:spPr>
      </p:pic>
      <p:sp>
        <p:nvSpPr>
          <p:cNvPr id="19" name="Google Shape;19;p11"/>
          <p:cNvSpPr txBox="1">
            <a:spLocks noGrp="1"/>
          </p:cNvSpPr>
          <p:nvPr>
            <p:ph type="ctrTitle"/>
          </p:nvPr>
        </p:nvSpPr>
        <p:spPr>
          <a:xfrm>
            <a:off x="5395311" y="2697758"/>
            <a:ext cx="5173067" cy="1748733"/>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6000"/>
              <a:buFont typeface="Calibri"/>
              <a:buNone/>
              <a:defRPr sz="60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subTitle" idx="1"/>
          </p:nvPr>
        </p:nvSpPr>
        <p:spPr>
          <a:xfrm>
            <a:off x="5395311" y="4822687"/>
            <a:ext cx="3703519" cy="6403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1800"/>
              <a:buNone/>
              <a:defRPr sz="1800">
                <a:solidFill>
                  <a:srgbClr val="000000"/>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1"/>
          <p:cNvSpPr/>
          <p:nvPr/>
        </p:nvSpPr>
        <p:spPr>
          <a:xfrm>
            <a:off x="3771901" y="-3"/>
            <a:ext cx="141514" cy="6858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1"/>
          <p:cNvSpPr/>
          <p:nvPr/>
        </p:nvSpPr>
        <p:spPr>
          <a:xfrm>
            <a:off x="3913414" y="0"/>
            <a:ext cx="446315" cy="6857998"/>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ody Slide 4">
  <p:cSld name="Body Slide 4">
    <p:spTree>
      <p:nvGrpSpPr>
        <p:cNvPr id="1" name="Shape 87"/>
        <p:cNvGrpSpPr/>
        <p:nvPr/>
      </p:nvGrpSpPr>
      <p:grpSpPr>
        <a:xfrm>
          <a:off x="0" y="0"/>
          <a:ext cx="0" cy="0"/>
          <a:chOff x="0" y="0"/>
          <a:chExt cx="0" cy="0"/>
        </a:xfrm>
      </p:grpSpPr>
      <p:pic>
        <p:nvPicPr>
          <p:cNvPr id="88" name="Google Shape;88;p20" descr="A close - up of some trees&#10;&#10;Description automatically generated with medium confidence"/>
          <p:cNvPicPr preferRelativeResize="0"/>
          <p:nvPr/>
        </p:nvPicPr>
        <p:blipFill rotWithShape="1">
          <a:blip r:embed="rId2">
            <a:alphaModFix/>
          </a:blip>
          <a:srcRect/>
          <a:stretch/>
        </p:blipFill>
        <p:spPr>
          <a:xfrm>
            <a:off x="0" y="-3"/>
            <a:ext cx="3309938" cy="6868319"/>
          </a:xfrm>
          <a:prstGeom prst="rect">
            <a:avLst/>
          </a:prstGeom>
          <a:noFill/>
          <a:ln>
            <a:noFill/>
          </a:ln>
        </p:spPr>
      </p:pic>
      <p:sp>
        <p:nvSpPr>
          <p:cNvPr id="89" name="Google Shape;89;p20"/>
          <p:cNvSpPr/>
          <p:nvPr/>
        </p:nvSpPr>
        <p:spPr>
          <a:xfrm>
            <a:off x="0" y="0"/>
            <a:ext cx="3309938" cy="6857999"/>
          </a:xfrm>
          <a:prstGeom prst="rect">
            <a:avLst/>
          </a:prstGeom>
          <a:gradFill>
            <a:gsLst>
              <a:gs pos="0">
                <a:srgbClr val="05475E">
                  <a:alpha val="51764"/>
                </a:srgbClr>
              </a:gs>
              <a:gs pos="47000">
                <a:srgbClr val="05475E">
                  <a:alpha val="51764"/>
                </a:srgbClr>
              </a:gs>
              <a:gs pos="100000">
                <a:srgbClr val="009966">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20"/>
          <p:cNvSpPr/>
          <p:nvPr/>
        </p:nvSpPr>
        <p:spPr>
          <a:xfrm rot="5400000" flipH="1">
            <a:off x="147240" y="2528871"/>
            <a:ext cx="6868317" cy="1810571"/>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0"/>
          <p:cNvSpPr txBox="1">
            <a:spLocks noGrp="1"/>
          </p:cNvSpPr>
          <p:nvPr>
            <p:ph type="title"/>
          </p:nvPr>
        </p:nvSpPr>
        <p:spPr>
          <a:xfrm>
            <a:off x="3962400" y="365125"/>
            <a:ext cx="7391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3962400" y="1825625"/>
            <a:ext cx="7391400" cy="40751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0"/>
          <p:cNvSpPr txBox="1">
            <a:spLocks noGrp="1"/>
          </p:cNvSpPr>
          <p:nvPr>
            <p:ph type="dt" idx="10"/>
          </p:nvPr>
        </p:nvSpPr>
        <p:spPr>
          <a:xfrm>
            <a:off x="838200" y="624681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lgoma Map">
  <p:cSld name="Algoma Map">
    <p:spTree>
      <p:nvGrpSpPr>
        <p:cNvPr id="1" name="Shape 96"/>
        <p:cNvGrpSpPr/>
        <p:nvPr/>
      </p:nvGrpSpPr>
      <p:grpSpPr>
        <a:xfrm>
          <a:off x="0" y="0"/>
          <a:ext cx="0" cy="0"/>
          <a:chOff x="0" y="0"/>
          <a:chExt cx="0" cy="0"/>
        </a:xfrm>
      </p:grpSpPr>
      <p:sp>
        <p:nvSpPr>
          <p:cNvPr id="97" name="Google Shape;97;p21"/>
          <p:cNvSpPr/>
          <p:nvPr/>
        </p:nvSpPr>
        <p:spPr>
          <a:xfrm>
            <a:off x="1" y="8844"/>
            <a:ext cx="1132114" cy="6849155"/>
          </a:xfrm>
          <a:prstGeom prst="rect">
            <a:avLst/>
          </a:prstGeom>
          <a:solidFill>
            <a:srgbClr val="E6F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1"/>
          <p:cNvSpPr/>
          <p:nvPr/>
        </p:nvSpPr>
        <p:spPr>
          <a:xfrm>
            <a:off x="0" y="8845"/>
            <a:ext cx="2242457" cy="6849155"/>
          </a:xfrm>
          <a:prstGeom prst="ellipse">
            <a:avLst/>
          </a:prstGeom>
          <a:solidFill>
            <a:srgbClr val="E6F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1" descr="A picture containing diagram&#10;&#10;Description automatically generated"/>
          <p:cNvPicPr preferRelativeResize="0"/>
          <p:nvPr/>
        </p:nvPicPr>
        <p:blipFill rotWithShape="1">
          <a:blip r:embed="rId2">
            <a:alphaModFix/>
          </a:blip>
          <a:srcRect/>
          <a:stretch/>
        </p:blipFill>
        <p:spPr>
          <a:xfrm>
            <a:off x="670959" y="375370"/>
            <a:ext cx="6391870" cy="6107260"/>
          </a:xfrm>
          <a:prstGeom prst="rect">
            <a:avLst/>
          </a:prstGeom>
          <a:noFill/>
          <a:ln>
            <a:noFill/>
          </a:ln>
        </p:spPr>
      </p:pic>
      <p:sp>
        <p:nvSpPr>
          <p:cNvPr id="100" name="Google Shape;100;p21"/>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02" name="Google Shape;102;p21"/>
          <p:cNvSpPr txBox="1"/>
          <p:nvPr/>
        </p:nvSpPr>
        <p:spPr>
          <a:xfrm>
            <a:off x="7815939" y="2123692"/>
            <a:ext cx="3608617"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0" i="0">
                <a:solidFill>
                  <a:srgbClr val="000000"/>
                </a:solidFill>
                <a:latin typeface="Calibri"/>
                <a:ea typeface="Calibri"/>
                <a:cs typeface="Calibri"/>
                <a:sym typeface="Calibri"/>
              </a:rPr>
              <a:t>The total region covered by the AOHT is roughly </a:t>
            </a:r>
            <a:r>
              <a:rPr lang="en-CA" sz="2800" b="1" i="0">
                <a:solidFill>
                  <a:schemeClr val="accent1"/>
                </a:solidFill>
                <a:latin typeface="Calibri"/>
                <a:ea typeface="Calibri"/>
                <a:cs typeface="Calibri"/>
                <a:sym typeface="Calibri"/>
              </a:rPr>
              <a:t>32,000 km</a:t>
            </a:r>
            <a:r>
              <a:rPr lang="en-CA" sz="2800" b="1" i="0" baseline="30000">
                <a:solidFill>
                  <a:schemeClr val="accent1"/>
                </a:solidFill>
                <a:latin typeface="Calibri"/>
                <a:ea typeface="Calibri"/>
                <a:cs typeface="Calibri"/>
                <a:sym typeface="Calibri"/>
              </a:rPr>
              <a:t>2</a:t>
            </a:r>
            <a:r>
              <a:rPr lang="en-CA" sz="2800" b="0" i="0">
                <a:solidFill>
                  <a:srgbClr val="000000"/>
                </a:solidFill>
                <a:latin typeface="Calibri"/>
                <a:ea typeface="Calibri"/>
                <a:cs typeface="Calibri"/>
                <a:sym typeface="Calibri"/>
              </a:rPr>
              <a:t>, including </a:t>
            </a:r>
            <a:r>
              <a:rPr lang="en-CA" sz="2800" b="1" i="0">
                <a:solidFill>
                  <a:schemeClr val="accent1"/>
                </a:solidFill>
                <a:latin typeface="Calibri"/>
                <a:ea typeface="Calibri"/>
                <a:cs typeface="Calibri"/>
                <a:sym typeface="Calibri"/>
              </a:rPr>
              <a:t>103,090 community members</a:t>
            </a:r>
            <a:r>
              <a:rPr lang="en-CA" sz="2800" b="0" i="0">
                <a:solidFill>
                  <a:srgbClr val="000000"/>
                </a:solidFill>
                <a:latin typeface="Calibri"/>
                <a:ea typeface="Calibri"/>
                <a:cs typeface="Calibri"/>
                <a:sym typeface="Calibri"/>
              </a:rPr>
              <a:t>. </a:t>
            </a:r>
            <a:endParaRPr sz="2800" b="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OHT Vision">
  <p:cSld name="AOHT Vision">
    <p:spTree>
      <p:nvGrpSpPr>
        <p:cNvPr id="1" name="Shape 103"/>
        <p:cNvGrpSpPr/>
        <p:nvPr/>
      </p:nvGrpSpPr>
      <p:grpSpPr>
        <a:xfrm>
          <a:off x="0" y="0"/>
          <a:ext cx="0" cy="0"/>
          <a:chOff x="0" y="0"/>
          <a:chExt cx="0" cy="0"/>
        </a:xfrm>
      </p:grpSpPr>
      <p:pic>
        <p:nvPicPr>
          <p:cNvPr id="104" name="Google Shape;104;p22" descr="A picture containing tree, outdoor, grass, person&#10;&#10;Description automatically generated"/>
          <p:cNvPicPr preferRelativeResize="0"/>
          <p:nvPr/>
        </p:nvPicPr>
        <p:blipFill rotWithShape="1">
          <a:blip r:embed="rId2">
            <a:alphaModFix/>
          </a:blip>
          <a:srcRect/>
          <a:stretch/>
        </p:blipFill>
        <p:spPr>
          <a:xfrm>
            <a:off x="0" y="0"/>
            <a:ext cx="7418614" cy="5056414"/>
          </a:xfrm>
          <a:prstGeom prst="rect">
            <a:avLst/>
          </a:prstGeom>
          <a:noFill/>
          <a:ln>
            <a:noFill/>
          </a:ln>
        </p:spPr>
      </p:pic>
      <p:sp>
        <p:nvSpPr>
          <p:cNvPr id="105" name="Google Shape;105;p22"/>
          <p:cNvSpPr/>
          <p:nvPr/>
        </p:nvSpPr>
        <p:spPr>
          <a:xfrm flipH="1">
            <a:off x="0" y="0"/>
            <a:ext cx="7418614" cy="6858001"/>
          </a:xfrm>
          <a:prstGeom prst="rect">
            <a:avLst/>
          </a:prstGeom>
          <a:gradFill>
            <a:gsLst>
              <a:gs pos="0">
                <a:srgbClr val="009966">
                  <a:alpha val="20784"/>
                </a:srgbClr>
              </a:gs>
              <a:gs pos="100000">
                <a:srgbClr val="056046">
                  <a:alpha val="36862"/>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2"/>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2"/>
          <p:cNvSpPr/>
          <p:nvPr/>
        </p:nvSpPr>
        <p:spPr>
          <a:xfrm>
            <a:off x="0" y="4855029"/>
            <a:ext cx="7418614" cy="20029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2"/>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09" name="Google Shape;109;p22"/>
          <p:cNvSpPr txBox="1"/>
          <p:nvPr/>
        </p:nvSpPr>
        <p:spPr>
          <a:xfrm>
            <a:off x="8232718" y="1374323"/>
            <a:ext cx="3317987"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0" i="0">
                <a:solidFill>
                  <a:schemeClr val="dk1"/>
                </a:solidFill>
                <a:latin typeface="Calibri"/>
                <a:ea typeface="Calibri"/>
                <a:cs typeface="Calibri"/>
                <a:sym typeface="Calibri"/>
              </a:rPr>
              <a:t>Our vision is an integrated health system focused on the unique needs of Algoma residents, where people receive </a:t>
            </a:r>
            <a:r>
              <a:rPr lang="en-CA" sz="2800" b="1" i="0">
                <a:solidFill>
                  <a:schemeClr val="dk1"/>
                </a:solidFill>
                <a:latin typeface="Calibri"/>
                <a:ea typeface="Calibri"/>
                <a:cs typeface="Calibri"/>
                <a:sym typeface="Calibri"/>
              </a:rPr>
              <a:t>seamless, effective care where and when they need it.</a:t>
            </a:r>
            <a:endParaRPr/>
          </a:p>
        </p:txBody>
      </p:sp>
      <p:pic>
        <p:nvPicPr>
          <p:cNvPr id="110" name="Google Shape;110;p22" descr="Text&#10;&#10;Description automatically generated"/>
          <p:cNvPicPr preferRelativeResize="0"/>
          <p:nvPr/>
        </p:nvPicPr>
        <p:blipFill rotWithShape="1">
          <a:blip r:embed="rId3">
            <a:alphaModFix/>
          </a:blip>
          <a:srcRect/>
          <a:stretch/>
        </p:blipFill>
        <p:spPr>
          <a:xfrm>
            <a:off x="429986" y="5242156"/>
            <a:ext cx="3853543" cy="12287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grated Care">
  <p:cSld name="Integrated Care">
    <p:spTree>
      <p:nvGrpSpPr>
        <p:cNvPr id="1" name="Shape 111"/>
        <p:cNvGrpSpPr/>
        <p:nvPr/>
      </p:nvGrpSpPr>
      <p:grpSpPr>
        <a:xfrm>
          <a:off x="0" y="0"/>
          <a:ext cx="0" cy="0"/>
          <a:chOff x="0" y="0"/>
          <a:chExt cx="0" cy="0"/>
        </a:xfrm>
      </p:grpSpPr>
      <p:sp>
        <p:nvSpPr>
          <p:cNvPr id="112" name="Google Shape;112;p23"/>
          <p:cNvSpPr/>
          <p:nvPr/>
        </p:nvSpPr>
        <p:spPr>
          <a:xfrm>
            <a:off x="-1" y="0"/>
            <a:ext cx="6096001"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3"/>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p:nvPr/>
        </p:nvSpPr>
        <p:spPr>
          <a:xfrm>
            <a:off x="992931" y="612010"/>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3"/>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16" name="Google Shape;116;p23"/>
          <p:cNvSpPr txBox="1"/>
          <p:nvPr/>
        </p:nvSpPr>
        <p:spPr>
          <a:xfrm>
            <a:off x="1301447" y="656579"/>
            <a:ext cx="18281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PRIMARY CARE</a:t>
            </a:r>
            <a:endParaRPr/>
          </a:p>
        </p:txBody>
      </p:sp>
      <p:sp>
        <p:nvSpPr>
          <p:cNvPr id="117" name="Google Shape;117;p23"/>
          <p:cNvSpPr/>
          <p:nvPr/>
        </p:nvSpPr>
        <p:spPr>
          <a:xfrm>
            <a:off x="992931" y="1248742"/>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23"/>
          <p:cNvSpPr txBox="1"/>
          <p:nvPr/>
        </p:nvSpPr>
        <p:spPr>
          <a:xfrm>
            <a:off x="1301447" y="1297350"/>
            <a:ext cx="18281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ACUTE CARE</a:t>
            </a:r>
            <a:endParaRPr/>
          </a:p>
        </p:txBody>
      </p:sp>
      <p:sp>
        <p:nvSpPr>
          <p:cNvPr id="119" name="Google Shape;119;p23"/>
          <p:cNvSpPr/>
          <p:nvPr/>
        </p:nvSpPr>
        <p:spPr>
          <a:xfrm>
            <a:off x="794377" y="1872989"/>
            <a:ext cx="2699888" cy="558270"/>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23"/>
          <p:cNvSpPr txBox="1"/>
          <p:nvPr/>
        </p:nvSpPr>
        <p:spPr>
          <a:xfrm>
            <a:off x="1301447" y="1939573"/>
            <a:ext cx="2142490" cy="49116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CA" sz="1600" b="1">
                <a:solidFill>
                  <a:schemeClr val="accent4"/>
                </a:solidFill>
                <a:latin typeface="Calibri"/>
                <a:ea typeface="Calibri"/>
                <a:cs typeface="Calibri"/>
                <a:sym typeface="Calibri"/>
              </a:rPr>
              <a:t>MENTAL HEALTH AND ADDICTIONS SERVICES</a:t>
            </a:r>
            <a:endParaRPr/>
          </a:p>
        </p:txBody>
      </p:sp>
      <p:sp>
        <p:nvSpPr>
          <p:cNvPr id="121" name="Google Shape;121;p23"/>
          <p:cNvSpPr/>
          <p:nvPr/>
        </p:nvSpPr>
        <p:spPr>
          <a:xfrm>
            <a:off x="992931" y="2621618"/>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23"/>
          <p:cNvSpPr txBox="1"/>
          <p:nvPr/>
        </p:nvSpPr>
        <p:spPr>
          <a:xfrm>
            <a:off x="1301447" y="2674896"/>
            <a:ext cx="18281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LONG-TERM CARE</a:t>
            </a:r>
            <a:endParaRPr/>
          </a:p>
        </p:txBody>
      </p:sp>
      <p:sp>
        <p:nvSpPr>
          <p:cNvPr id="123" name="Google Shape;123;p23"/>
          <p:cNvSpPr/>
          <p:nvPr/>
        </p:nvSpPr>
        <p:spPr>
          <a:xfrm>
            <a:off x="992931" y="3256588"/>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23"/>
          <p:cNvSpPr txBox="1"/>
          <p:nvPr/>
        </p:nvSpPr>
        <p:spPr>
          <a:xfrm>
            <a:off x="1301447" y="3309866"/>
            <a:ext cx="18281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HOME CARE</a:t>
            </a:r>
            <a:endParaRPr/>
          </a:p>
        </p:txBody>
      </p:sp>
      <p:sp>
        <p:nvSpPr>
          <p:cNvPr id="125" name="Google Shape;125;p23"/>
          <p:cNvSpPr/>
          <p:nvPr/>
        </p:nvSpPr>
        <p:spPr>
          <a:xfrm>
            <a:off x="992931" y="3888349"/>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23"/>
          <p:cNvSpPr txBox="1"/>
          <p:nvPr/>
        </p:nvSpPr>
        <p:spPr>
          <a:xfrm>
            <a:off x="1301447" y="3941627"/>
            <a:ext cx="19626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COMMUNITY CARE</a:t>
            </a:r>
            <a:endParaRPr/>
          </a:p>
        </p:txBody>
      </p:sp>
      <p:sp>
        <p:nvSpPr>
          <p:cNvPr id="127" name="Google Shape;127;p23"/>
          <p:cNvSpPr/>
          <p:nvPr/>
        </p:nvSpPr>
        <p:spPr>
          <a:xfrm>
            <a:off x="604491" y="531429"/>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23"/>
          <p:cNvSpPr/>
          <p:nvPr/>
        </p:nvSpPr>
        <p:spPr>
          <a:xfrm>
            <a:off x="606557" y="1176358"/>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3"/>
          <p:cNvSpPr/>
          <p:nvPr/>
        </p:nvSpPr>
        <p:spPr>
          <a:xfrm>
            <a:off x="604491" y="1872310"/>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23"/>
          <p:cNvSpPr/>
          <p:nvPr/>
        </p:nvSpPr>
        <p:spPr>
          <a:xfrm>
            <a:off x="604491" y="3188095"/>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23"/>
          <p:cNvSpPr/>
          <p:nvPr/>
        </p:nvSpPr>
        <p:spPr>
          <a:xfrm>
            <a:off x="604491" y="2549371"/>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3"/>
          <p:cNvSpPr/>
          <p:nvPr/>
        </p:nvSpPr>
        <p:spPr>
          <a:xfrm>
            <a:off x="604490" y="3806946"/>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23" descr="Brain with solid fill"/>
          <p:cNvPicPr preferRelativeResize="0"/>
          <p:nvPr/>
        </p:nvPicPr>
        <p:blipFill rotWithShape="1">
          <a:blip r:embed="rId2">
            <a:alphaModFix/>
          </a:blip>
          <a:srcRect/>
          <a:stretch/>
        </p:blipFill>
        <p:spPr>
          <a:xfrm>
            <a:off x="716680" y="1985157"/>
            <a:ext cx="347978" cy="347978"/>
          </a:xfrm>
          <a:prstGeom prst="rect">
            <a:avLst/>
          </a:prstGeom>
          <a:noFill/>
          <a:ln>
            <a:noFill/>
          </a:ln>
        </p:spPr>
      </p:pic>
      <p:pic>
        <p:nvPicPr>
          <p:cNvPr id="134" name="Google Shape;134;p23" descr="Care with solid fill"/>
          <p:cNvPicPr preferRelativeResize="0"/>
          <p:nvPr/>
        </p:nvPicPr>
        <p:blipFill rotWithShape="1">
          <a:blip r:embed="rId3">
            <a:alphaModFix/>
          </a:blip>
          <a:srcRect/>
          <a:stretch/>
        </p:blipFill>
        <p:spPr>
          <a:xfrm>
            <a:off x="710862" y="3910807"/>
            <a:ext cx="347978" cy="347978"/>
          </a:xfrm>
          <a:prstGeom prst="rect">
            <a:avLst/>
          </a:prstGeom>
          <a:noFill/>
          <a:ln>
            <a:noFill/>
          </a:ln>
        </p:spPr>
      </p:pic>
      <p:pic>
        <p:nvPicPr>
          <p:cNvPr id="135" name="Google Shape;135;p23" descr="Inpatient with solid fill"/>
          <p:cNvPicPr preferRelativeResize="0"/>
          <p:nvPr/>
        </p:nvPicPr>
        <p:blipFill rotWithShape="1">
          <a:blip r:embed="rId4">
            <a:alphaModFix/>
          </a:blip>
          <a:srcRect/>
          <a:stretch/>
        </p:blipFill>
        <p:spPr>
          <a:xfrm>
            <a:off x="716679" y="2651645"/>
            <a:ext cx="347978" cy="347978"/>
          </a:xfrm>
          <a:prstGeom prst="rect">
            <a:avLst/>
          </a:prstGeom>
          <a:noFill/>
          <a:ln>
            <a:noFill/>
          </a:ln>
        </p:spPr>
      </p:pic>
      <p:pic>
        <p:nvPicPr>
          <p:cNvPr id="136" name="Google Shape;136;p23" descr="Medical with solid fill"/>
          <p:cNvPicPr preferRelativeResize="0"/>
          <p:nvPr/>
        </p:nvPicPr>
        <p:blipFill rotWithShape="1">
          <a:blip r:embed="rId5">
            <a:alphaModFix/>
          </a:blip>
          <a:srcRect/>
          <a:stretch/>
        </p:blipFill>
        <p:spPr>
          <a:xfrm>
            <a:off x="725390" y="1293537"/>
            <a:ext cx="347978" cy="347978"/>
          </a:xfrm>
          <a:prstGeom prst="rect">
            <a:avLst/>
          </a:prstGeom>
          <a:noFill/>
          <a:ln>
            <a:noFill/>
          </a:ln>
        </p:spPr>
      </p:pic>
      <p:pic>
        <p:nvPicPr>
          <p:cNvPr id="137" name="Google Shape;137;p23" descr="Stethoscope with solid fill"/>
          <p:cNvPicPr preferRelativeResize="0"/>
          <p:nvPr/>
        </p:nvPicPr>
        <p:blipFill rotWithShape="1">
          <a:blip r:embed="rId6">
            <a:alphaModFix/>
          </a:blip>
          <a:srcRect/>
          <a:stretch/>
        </p:blipFill>
        <p:spPr>
          <a:xfrm>
            <a:off x="725390" y="655512"/>
            <a:ext cx="347978" cy="347978"/>
          </a:xfrm>
          <a:prstGeom prst="rect">
            <a:avLst/>
          </a:prstGeom>
          <a:noFill/>
          <a:ln>
            <a:noFill/>
          </a:ln>
        </p:spPr>
      </p:pic>
      <p:pic>
        <p:nvPicPr>
          <p:cNvPr id="138" name="Google Shape;138;p23" descr="Home1 with solid fill"/>
          <p:cNvPicPr preferRelativeResize="0"/>
          <p:nvPr/>
        </p:nvPicPr>
        <p:blipFill rotWithShape="1">
          <a:blip r:embed="rId7">
            <a:alphaModFix/>
          </a:blip>
          <a:srcRect/>
          <a:stretch/>
        </p:blipFill>
        <p:spPr>
          <a:xfrm>
            <a:off x="718748" y="3276286"/>
            <a:ext cx="347978" cy="347978"/>
          </a:xfrm>
          <a:prstGeom prst="rect">
            <a:avLst/>
          </a:prstGeom>
          <a:noFill/>
          <a:ln>
            <a:noFill/>
          </a:ln>
        </p:spPr>
      </p:pic>
      <p:pic>
        <p:nvPicPr>
          <p:cNvPr id="139" name="Google Shape;139;p23" descr="Sling with solid fill"/>
          <p:cNvPicPr preferRelativeResize="0"/>
          <p:nvPr/>
        </p:nvPicPr>
        <p:blipFill rotWithShape="1">
          <a:blip r:embed="rId8">
            <a:alphaModFix/>
          </a:blip>
          <a:srcRect/>
          <a:stretch/>
        </p:blipFill>
        <p:spPr>
          <a:xfrm>
            <a:off x="4601244" y="2739060"/>
            <a:ext cx="1067539" cy="1067539"/>
          </a:xfrm>
          <a:prstGeom prst="rect">
            <a:avLst/>
          </a:prstGeom>
          <a:noFill/>
          <a:ln>
            <a:noFill/>
          </a:ln>
        </p:spPr>
      </p:pic>
      <p:sp>
        <p:nvSpPr>
          <p:cNvPr id="140" name="Google Shape;140;p23"/>
          <p:cNvSpPr/>
          <p:nvPr/>
        </p:nvSpPr>
        <p:spPr>
          <a:xfrm rot="5400000">
            <a:off x="7446405" y="1449869"/>
            <a:ext cx="3458012" cy="3676332"/>
          </a:xfrm>
          <a:prstGeom prst="ellipse">
            <a:avLst/>
          </a:prstGeom>
          <a:solidFill>
            <a:schemeClr val="accent6"/>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 name="Google Shape;141;p23" descr="Sling with solid fill"/>
          <p:cNvPicPr preferRelativeResize="0"/>
          <p:nvPr/>
        </p:nvPicPr>
        <p:blipFill rotWithShape="1">
          <a:blip r:embed="rId9">
            <a:alphaModFix/>
          </a:blip>
          <a:srcRect/>
          <a:stretch/>
        </p:blipFill>
        <p:spPr>
          <a:xfrm>
            <a:off x="8184552" y="2177497"/>
            <a:ext cx="2021196" cy="2021196"/>
          </a:xfrm>
          <a:prstGeom prst="rect">
            <a:avLst/>
          </a:prstGeom>
          <a:noFill/>
          <a:ln>
            <a:noFill/>
          </a:ln>
        </p:spPr>
      </p:pic>
      <p:sp>
        <p:nvSpPr>
          <p:cNvPr id="142" name="Google Shape;142;p23"/>
          <p:cNvSpPr/>
          <p:nvPr/>
        </p:nvSpPr>
        <p:spPr>
          <a:xfrm>
            <a:off x="7539047" y="1459051"/>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23" descr="Stethoscope with solid fill"/>
          <p:cNvPicPr preferRelativeResize="0"/>
          <p:nvPr/>
        </p:nvPicPr>
        <p:blipFill rotWithShape="1">
          <a:blip r:embed="rId10">
            <a:alphaModFix/>
          </a:blip>
          <a:srcRect/>
          <a:stretch/>
        </p:blipFill>
        <p:spPr>
          <a:xfrm>
            <a:off x="7735063" y="1641221"/>
            <a:ext cx="561402" cy="561402"/>
          </a:xfrm>
          <a:prstGeom prst="rect">
            <a:avLst/>
          </a:prstGeom>
          <a:noFill/>
          <a:ln>
            <a:noFill/>
          </a:ln>
        </p:spPr>
      </p:pic>
      <p:sp>
        <p:nvSpPr>
          <p:cNvPr id="144" name="Google Shape;144;p23"/>
          <p:cNvSpPr/>
          <p:nvPr/>
        </p:nvSpPr>
        <p:spPr>
          <a:xfrm>
            <a:off x="9863367" y="1456200"/>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23" descr="Medical with solid fill"/>
          <p:cNvPicPr preferRelativeResize="0"/>
          <p:nvPr/>
        </p:nvPicPr>
        <p:blipFill rotWithShape="1">
          <a:blip r:embed="rId11">
            <a:alphaModFix/>
          </a:blip>
          <a:srcRect/>
          <a:stretch/>
        </p:blipFill>
        <p:spPr>
          <a:xfrm>
            <a:off x="10062331" y="1644926"/>
            <a:ext cx="561402" cy="561402"/>
          </a:xfrm>
          <a:prstGeom prst="rect">
            <a:avLst/>
          </a:prstGeom>
          <a:noFill/>
          <a:ln>
            <a:noFill/>
          </a:ln>
        </p:spPr>
      </p:pic>
      <p:sp>
        <p:nvSpPr>
          <p:cNvPr id="146" name="Google Shape;146;p23"/>
          <p:cNvSpPr/>
          <p:nvPr/>
        </p:nvSpPr>
        <p:spPr>
          <a:xfrm>
            <a:off x="10481153" y="2492624"/>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23" descr="Brain with solid fill"/>
          <p:cNvPicPr preferRelativeResize="0"/>
          <p:nvPr/>
        </p:nvPicPr>
        <p:blipFill rotWithShape="1">
          <a:blip r:embed="rId12">
            <a:alphaModFix/>
          </a:blip>
          <a:srcRect/>
          <a:stretch/>
        </p:blipFill>
        <p:spPr>
          <a:xfrm>
            <a:off x="10658289" y="2699819"/>
            <a:ext cx="561402" cy="561402"/>
          </a:xfrm>
          <a:prstGeom prst="rect">
            <a:avLst/>
          </a:prstGeom>
          <a:noFill/>
          <a:ln>
            <a:noFill/>
          </a:ln>
        </p:spPr>
      </p:pic>
      <p:sp>
        <p:nvSpPr>
          <p:cNvPr id="148" name="Google Shape;148;p23"/>
          <p:cNvSpPr/>
          <p:nvPr/>
        </p:nvSpPr>
        <p:spPr>
          <a:xfrm>
            <a:off x="10354020" y="3751442"/>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 name="Google Shape;149;p23" descr="Inpatient with solid fill"/>
          <p:cNvPicPr preferRelativeResize="0"/>
          <p:nvPr/>
        </p:nvPicPr>
        <p:blipFill rotWithShape="1">
          <a:blip r:embed="rId13">
            <a:alphaModFix/>
          </a:blip>
          <a:srcRect/>
          <a:stretch/>
        </p:blipFill>
        <p:spPr>
          <a:xfrm>
            <a:off x="10560816" y="3917858"/>
            <a:ext cx="561402" cy="561402"/>
          </a:xfrm>
          <a:prstGeom prst="rect">
            <a:avLst/>
          </a:prstGeom>
          <a:noFill/>
          <a:ln>
            <a:noFill/>
          </a:ln>
        </p:spPr>
      </p:pic>
      <p:sp>
        <p:nvSpPr>
          <p:cNvPr id="150" name="Google Shape;150;p23"/>
          <p:cNvSpPr/>
          <p:nvPr/>
        </p:nvSpPr>
        <p:spPr>
          <a:xfrm>
            <a:off x="8090567" y="4635500"/>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23"/>
          <p:cNvSpPr/>
          <p:nvPr/>
        </p:nvSpPr>
        <p:spPr>
          <a:xfrm>
            <a:off x="9354132" y="4639818"/>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23" descr="Home1 with solid fill"/>
          <p:cNvPicPr preferRelativeResize="0"/>
          <p:nvPr/>
        </p:nvPicPr>
        <p:blipFill rotWithShape="1">
          <a:blip r:embed="rId14">
            <a:alphaModFix/>
          </a:blip>
          <a:srcRect/>
          <a:stretch/>
        </p:blipFill>
        <p:spPr>
          <a:xfrm>
            <a:off x="9542058" y="4787141"/>
            <a:ext cx="561402" cy="561402"/>
          </a:xfrm>
          <a:prstGeom prst="rect">
            <a:avLst/>
          </a:prstGeom>
          <a:noFill/>
          <a:ln>
            <a:noFill/>
          </a:ln>
        </p:spPr>
      </p:pic>
      <p:cxnSp>
        <p:nvCxnSpPr>
          <p:cNvPr id="153" name="Google Shape;153;p23"/>
          <p:cNvCxnSpPr>
            <a:stCxn id="114" idx="3"/>
            <a:endCxn id="139" idx="1"/>
          </p:cNvCxnSpPr>
          <p:nvPr/>
        </p:nvCxnSpPr>
        <p:spPr>
          <a:xfrm>
            <a:off x="3494265" y="827157"/>
            <a:ext cx="1107000" cy="2445600"/>
          </a:xfrm>
          <a:prstGeom prst="straightConnector1">
            <a:avLst/>
          </a:prstGeom>
          <a:noFill/>
          <a:ln w="38100" cap="flat" cmpd="sng">
            <a:solidFill>
              <a:schemeClr val="accent1"/>
            </a:solidFill>
            <a:prstDash val="dot"/>
            <a:miter lim="800000"/>
            <a:headEnd type="none" w="sm" len="sm"/>
            <a:tailEnd type="none" w="sm" len="sm"/>
          </a:ln>
        </p:spPr>
      </p:cxnSp>
      <p:cxnSp>
        <p:nvCxnSpPr>
          <p:cNvPr id="154" name="Google Shape;154;p23"/>
          <p:cNvCxnSpPr>
            <a:stCxn id="121" idx="3"/>
            <a:endCxn id="139" idx="1"/>
          </p:cNvCxnSpPr>
          <p:nvPr/>
        </p:nvCxnSpPr>
        <p:spPr>
          <a:xfrm>
            <a:off x="3494265" y="2836765"/>
            <a:ext cx="1107000" cy="436200"/>
          </a:xfrm>
          <a:prstGeom prst="straightConnector1">
            <a:avLst/>
          </a:prstGeom>
          <a:noFill/>
          <a:ln w="38100" cap="flat" cmpd="sng">
            <a:solidFill>
              <a:schemeClr val="accent1"/>
            </a:solidFill>
            <a:prstDash val="dot"/>
            <a:miter lim="800000"/>
            <a:headEnd type="none" w="sm" len="sm"/>
            <a:tailEnd type="none" w="sm" len="sm"/>
          </a:ln>
        </p:spPr>
      </p:cxnSp>
      <p:cxnSp>
        <p:nvCxnSpPr>
          <p:cNvPr id="155" name="Google Shape;155;p23"/>
          <p:cNvCxnSpPr>
            <a:endCxn id="139" idx="1"/>
          </p:cNvCxnSpPr>
          <p:nvPr/>
        </p:nvCxnSpPr>
        <p:spPr>
          <a:xfrm>
            <a:off x="3511944" y="1456329"/>
            <a:ext cx="1089300" cy="1816500"/>
          </a:xfrm>
          <a:prstGeom prst="straightConnector1">
            <a:avLst/>
          </a:prstGeom>
          <a:noFill/>
          <a:ln w="38100" cap="flat" cmpd="sng">
            <a:solidFill>
              <a:schemeClr val="accent1"/>
            </a:solidFill>
            <a:prstDash val="dot"/>
            <a:miter lim="800000"/>
            <a:headEnd type="none" w="sm" len="sm"/>
            <a:tailEnd type="none" w="sm" len="sm"/>
          </a:ln>
        </p:spPr>
      </p:cxnSp>
      <p:cxnSp>
        <p:nvCxnSpPr>
          <p:cNvPr id="156" name="Google Shape;156;p23"/>
          <p:cNvCxnSpPr>
            <a:stCxn id="119" idx="3"/>
            <a:endCxn id="139" idx="1"/>
          </p:cNvCxnSpPr>
          <p:nvPr/>
        </p:nvCxnSpPr>
        <p:spPr>
          <a:xfrm>
            <a:off x="3494265" y="2152124"/>
            <a:ext cx="1107000" cy="1120800"/>
          </a:xfrm>
          <a:prstGeom prst="straightConnector1">
            <a:avLst/>
          </a:prstGeom>
          <a:noFill/>
          <a:ln w="38100" cap="flat" cmpd="sng">
            <a:solidFill>
              <a:schemeClr val="accent1"/>
            </a:solidFill>
            <a:prstDash val="dot"/>
            <a:miter lim="800000"/>
            <a:headEnd type="none" w="sm" len="sm"/>
            <a:tailEnd type="none" w="sm" len="sm"/>
          </a:ln>
        </p:spPr>
      </p:cxnSp>
      <p:cxnSp>
        <p:nvCxnSpPr>
          <p:cNvPr id="157" name="Google Shape;157;p23"/>
          <p:cNvCxnSpPr>
            <a:stCxn id="123" idx="3"/>
            <a:endCxn id="139" idx="1"/>
          </p:cNvCxnSpPr>
          <p:nvPr/>
        </p:nvCxnSpPr>
        <p:spPr>
          <a:xfrm rot="10800000" flipH="1">
            <a:off x="3494265" y="3272835"/>
            <a:ext cx="1107000" cy="198900"/>
          </a:xfrm>
          <a:prstGeom prst="straightConnector1">
            <a:avLst/>
          </a:prstGeom>
          <a:noFill/>
          <a:ln w="38100" cap="flat" cmpd="sng">
            <a:solidFill>
              <a:schemeClr val="accent1"/>
            </a:solidFill>
            <a:prstDash val="dot"/>
            <a:miter lim="800000"/>
            <a:headEnd type="none" w="sm" len="sm"/>
            <a:tailEnd type="none" w="sm" len="sm"/>
          </a:ln>
        </p:spPr>
      </p:cxnSp>
      <p:cxnSp>
        <p:nvCxnSpPr>
          <p:cNvPr id="158" name="Google Shape;158;p23"/>
          <p:cNvCxnSpPr>
            <a:stCxn id="125" idx="3"/>
            <a:endCxn id="139" idx="1"/>
          </p:cNvCxnSpPr>
          <p:nvPr/>
        </p:nvCxnSpPr>
        <p:spPr>
          <a:xfrm rot="10800000" flipH="1">
            <a:off x="3494265" y="3272796"/>
            <a:ext cx="1107000" cy="830700"/>
          </a:xfrm>
          <a:prstGeom prst="straightConnector1">
            <a:avLst/>
          </a:prstGeom>
          <a:noFill/>
          <a:ln w="38100" cap="flat" cmpd="sng">
            <a:solidFill>
              <a:schemeClr val="accent1"/>
            </a:solidFill>
            <a:prstDash val="dot"/>
            <a:miter lim="800000"/>
            <a:headEnd type="none" w="sm" len="sm"/>
            <a:tailEnd type="none" w="sm" len="sm"/>
          </a:ln>
        </p:spPr>
      </p:cxnSp>
      <p:cxnSp>
        <p:nvCxnSpPr>
          <p:cNvPr id="159" name="Google Shape;159;p23"/>
          <p:cNvCxnSpPr/>
          <p:nvPr/>
        </p:nvCxnSpPr>
        <p:spPr>
          <a:xfrm>
            <a:off x="5788526" y="3362976"/>
            <a:ext cx="936809" cy="0"/>
          </a:xfrm>
          <a:prstGeom prst="straightConnector1">
            <a:avLst/>
          </a:prstGeom>
          <a:noFill/>
          <a:ln w="111125" cap="flat" cmpd="sng">
            <a:solidFill>
              <a:srgbClr val="FFCC33"/>
            </a:solidFill>
            <a:prstDash val="solid"/>
            <a:miter lim="800000"/>
            <a:headEnd type="none" w="sm" len="sm"/>
            <a:tailEnd type="triangle" w="med" len="med"/>
          </a:ln>
        </p:spPr>
      </p:cxnSp>
      <p:sp>
        <p:nvSpPr>
          <p:cNvPr id="160" name="Google Shape;160;p23"/>
          <p:cNvSpPr/>
          <p:nvPr/>
        </p:nvSpPr>
        <p:spPr>
          <a:xfrm>
            <a:off x="992931" y="4503532"/>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23"/>
          <p:cNvSpPr txBox="1"/>
          <p:nvPr/>
        </p:nvSpPr>
        <p:spPr>
          <a:xfrm>
            <a:off x="1301447" y="4556810"/>
            <a:ext cx="19626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PUBLIC HEALTH</a:t>
            </a:r>
            <a:endParaRPr/>
          </a:p>
        </p:txBody>
      </p:sp>
      <p:sp>
        <p:nvSpPr>
          <p:cNvPr id="162" name="Google Shape;162;p23"/>
          <p:cNvSpPr/>
          <p:nvPr/>
        </p:nvSpPr>
        <p:spPr>
          <a:xfrm>
            <a:off x="992931" y="5131937"/>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3"/>
          <p:cNvSpPr txBox="1"/>
          <p:nvPr/>
        </p:nvSpPr>
        <p:spPr>
          <a:xfrm>
            <a:off x="1301447" y="5185215"/>
            <a:ext cx="19626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SOCIAL SERVICES</a:t>
            </a:r>
            <a:endParaRPr/>
          </a:p>
        </p:txBody>
      </p:sp>
      <p:sp>
        <p:nvSpPr>
          <p:cNvPr id="164" name="Google Shape;164;p23"/>
          <p:cNvSpPr/>
          <p:nvPr/>
        </p:nvSpPr>
        <p:spPr>
          <a:xfrm>
            <a:off x="599368" y="4423867"/>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23"/>
          <p:cNvSpPr/>
          <p:nvPr/>
        </p:nvSpPr>
        <p:spPr>
          <a:xfrm>
            <a:off x="610307" y="5054797"/>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66" name="Google Shape;166;p23"/>
          <p:cNvCxnSpPr>
            <a:stCxn id="160" idx="3"/>
            <a:endCxn id="139" idx="1"/>
          </p:cNvCxnSpPr>
          <p:nvPr/>
        </p:nvCxnSpPr>
        <p:spPr>
          <a:xfrm rot="10800000" flipH="1">
            <a:off x="3494265" y="3272979"/>
            <a:ext cx="1107000" cy="1445700"/>
          </a:xfrm>
          <a:prstGeom prst="straightConnector1">
            <a:avLst/>
          </a:prstGeom>
          <a:noFill/>
          <a:ln w="38100" cap="flat" cmpd="sng">
            <a:solidFill>
              <a:schemeClr val="accent1"/>
            </a:solidFill>
            <a:prstDash val="dot"/>
            <a:miter lim="800000"/>
            <a:headEnd type="none" w="sm" len="sm"/>
            <a:tailEnd type="none" w="sm" len="sm"/>
          </a:ln>
        </p:spPr>
      </p:cxnSp>
      <p:cxnSp>
        <p:nvCxnSpPr>
          <p:cNvPr id="167" name="Google Shape;167;p23"/>
          <p:cNvCxnSpPr>
            <a:stCxn id="162" idx="3"/>
            <a:endCxn id="139" idx="1"/>
          </p:cNvCxnSpPr>
          <p:nvPr/>
        </p:nvCxnSpPr>
        <p:spPr>
          <a:xfrm rot="10800000" flipH="1">
            <a:off x="3494265" y="3272884"/>
            <a:ext cx="1107000" cy="2074200"/>
          </a:xfrm>
          <a:prstGeom prst="straightConnector1">
            <a:avLst/>
          </a:prstGeom>
          <a:noFill/>
          <a:ln w="38100" cap="flat" cmpd="sng">
            <a:solidFill>
              <a:schemeClr val="accent1"/>
            </a:solidFill>
            <a:prstDash val="dot"/>
            <a:miter lim="800000"/>
            <a:headEnd type="none" w="sm" len="sm"/>
            <a:tailEnd type="none" w="sm" len="sm"/>
          </a:ln>
        </p:spPr>
      </p:cxnSp>
      <p:pic>
        <p:nvPicPr>
          <p:cNvPr id="168" name="Google Shape;168;p23" descr="Strawberry with solid fill"/>
          <p:cNvPicPr preferRelativeResize="0"/>
          <p:nvPr/>
        </p:nvPicPr>
        <p:blipFill rotWithShape="1">
          <a:blip r:embed="rId15">
            <a:alphaModFix/>
          </a:blip>
          <a:srcRect/>
          <a:stretch/>
        </p:blipFill>
        <p:spPr>
          <a:xfrm>
            <a:off x="678191" y="4490856"/>
            <a:ext cx="417527" cy="417527"/>
          </a:xfrm>
          <a:prstGeom prst="rect">
            <a:avLst/>
          </a:prstGeom>
          <a:noFill/>
          <a:ln>
            <a:noFill/>
          </a:ln>
        </p:spPr>
      </p:pic>
      <p:pic>
        <p:nvPicPr>
          <p:cNvPr id="169" name="Google Shape;169;p23" descr="Architecture with solid fill"/>
          <p:cNvPicPr preferRelativeResize="0"/>
          <p:nvPr/>
        </p:nvPicPr>
        <p:blipFill rotWithShape="1">
          <a:blip r:embed="rId16">
            <a:alphaModFix/>
          </a:blip>
          <a:srcRect/>
          <a:stretch/>
        </p:blipFill>
        <p:spPr>
          <a:xfrm>
            <a:off x="744874" y="5156208"/>
            <a:ext cx="367913" cy="367913"/>
          </a:xfrm>
          <a:prstGeom prst="rect">
            <a:avLst/>
          </a:prstGeom>
          <a:noFill/>
          <a:ln>
            <a:noFill/>
          </a:ln>
        </p:spPr>
      </p:pic>
      <p:sp>
        <p:nvSpPr>
          <p:cNvPr id="170" name="Google Shape;170;p23"/>
          <p:cNvSpPr/>
          <p:nvPr/>
        </p:nvSpPr>
        <p:spPr>
          <a:xfrm>
            <a:off x="6891721" y="2491328"/>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23"/>
          <p:cNvSpPr/>
          <p:nvPr/>
        </p:nvSpPr>
        <p:spPr>
          <a:xfrm>
            <a:off x="7062510" y="3751442"/>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23" descr="Strawberry with solid fill"/>
          <p:cNvPicPr preferRelativeResize="0"/>
          <p:nvPr/>
        </p:nvPicPr>
        <p:blipFill rotWithShape="1">
          <a:blip r:embed="rId17">
            <a:alphaModFix/>
          </a:blip>
          <a:srcRect/>
          <a:stretch/>
        </p:blipFill>
        <p:spPr>
          <a:xfrm>
            <a:off x="7206255" y="3879894"/>
            <a:ext cx="657099" cy="657099"/>
          </a:xfrm>
          <a:prstGeom prst="rect">
            <a:avLst/>
          </a:prstGeom>
          <a:noFill/>
          <a:ln>
            <a:noFill/>
          </a:ln>
        </p:spPr>
      </p:pic>
      <p:pic>
        <p:nvPicPr>
          <p:cNvPr id="173" name="Google Shape;173;p23" descr="Architecture with solid fill"/>
          <p:cNvPicPr preferRelativeResize="0"/>
          <p:nvPr/>
        </p:nvPicPr>
        <p:blipFill rotWithShape="1">
          <a:blip r:embed="rId18">
            <a:alphaModFix/>
          </a:blip>
          <a:srcRect/>
          <a:stretch/>
        </p:blipFill>
        <p:spPr>
          <a:xfrm>
            <a:off x="7105752" y="2675131"/>
            <a:ext cx="572455" cy="572455"/>
          </a:xfrm>
          <a:prstGeom prst="rect">
            <a:avLst/>
          </a:prstGeom>
          <a:noFill/>
          <a:ln>
            <a:noFill/>
          </a:ln>
        </p:spPr>
      </p:pic>
      <p:sp>
        <p:nvSpPr>
          <p:cNvPr id="174" name="Google Shape;174;p23"/>
          <p:cNvSpPr/>
          <p:nvPr/>
        </p:nvSpPr>
        <p:spPr>
          <a:xfrm>
            <a:off x="992931" y="5742311"/>
            <a:ext cx="2501334" cy="4302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3"/>
          <p:cNvSpPr txBox="1"/>
          <p:nvPr/>
        </p:nvSpPr>
        <p:spPr>
          <a:xfrm>
            <a:off x="1301447" y="5795589"/>
            <a:ext cx="19626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1">
                <a:solidFill>
                  <a:schemeClr val="accent4"/>
                </a:solidFill>
                <a:latin typeface="Calibri"/>
                <a:ea typeface="Calibri"/>
                <a:cs typeface="Calibri"/>
                <a:sym typeface="Calibri"/>
              </a:rPr>
              <a:t>AMBULATORY CARE</a:t>
            </a:r>
            <a:endParaRPr/>
          </a:p>
        </p:txBody>
      </p:sp>
      <p:sp>
        <p:nvSpPr>
          <p:cNvPr id="176" name="Google Shape;176;p23"/>
          <p:cNvSpPr/>
          <p:nvPr/>
        </p:nvSpPr>
        <p:spPr>
          <a:xfrm>
            <a:off x="610307" y="5673409"/>
            <a:ext cx="568061" cy="568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23" descr="Walk with solid fill"/>
          <p:cNvPicPr preferRelativeResize="0"/>
          <p:nvPr/>
        </p:nvPicPr>
        <p:blipFill rotWithShape="1">
          <a:blip r:embed="rId19">
            <a:alphaModFix/>
          </a:blip>
          <a:srcRect/>
          <a:stretch/>
        </p:blipFill>
        <p:spPr>
          <a:xfrm>
            <a:off x="668164" y="5781734"/>
            <a:ext cx="351409" cy="351409"/>
          </a:xfrm>
          <a:prstGeom prst="rect">
            <a:avLst/>
          </a:prstGeom>
          <a:noFill/>
          <a:ln>
            <a:noFill/>
          </a:ln>
        </p:spPr>
      </p:pic>
      <p:pic>
        <p:nvPicPr>
          <p:cNvPr id="178" name="Google Shape;178;p23" descr="Heartbeat with solid fill"/>
          <p:cNvPicPr preferRelativeResize="0"/>
          <p:nvPr/>
        </p:nvPicPr>
        <p:blipFill rotWithShape="1">
          <a:blip r:embed="rId20">
            <a:alphaModFix/>
          </a:blip>
          <a:srcRect/>
          <a:stretch/>
        </p:blipFill>
        <p:spPr>
          <a:xfrm>
            <a:off x="878877" y="5780183"/>
            <a:ext cx="249491" cy="249491"/>
          </a:xfrm>
          <a:prstGeom prst="rect">
            <a:avLst/>
          </a:prstGeom>
          <a:noFill/>
          <a:ln>
            <a:noFill/>
          </a:ln>
        </p:spPr>
      </p:pic>
      <p:sp>
        <p:nvSpPr>
          <p:cNvPr id="179" name="Google Shape;179;p23"/>
          <p:cNvSpPr/>
          <p:nvPr/>
        </p:nvSpPr>
        <p:spPr>
          <a:xfrm>
            <a:off x="8726500" y="1069922"/>
            <a:ext cx="916470" cy="916470"/>
          </a:xfrm>
          <a:prstGeom prst="ellipse">
            <a:avLst/>
          </a:prstGeom>
          <a:solidFill>
            <a:schemeClr val="lt1"/>
          </a:solidFill>
          <a:ln w="381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0" name="Google Shape;180;p23" descr="Care with solid fill"/>
          <p:cNvPicPr preferRelativeResize="0"/>
          <p:nvPr/>
        </p:nvPicPr>
        <p:blipFill rotWithShape="1">
          <a:blip r:embed="rId21">
            <a:alphaModFix/>
          </a:blip>
          <a:srcRect/>
          <a:stretch/>
        </p:blipFill>
        <p:spPr>
          <a:xfrm>
            <a:off x="8917919" y="1207770"/>
            <a:ext cx="561402" cy="561402"/>
          </a:xfrm>
          <a:prstGeom prst="rect">
            <a:avLst/>
          </a:prstGeom>
          <a:noFill/>
          <a:ln>
            <a:noFill/>
          </a:ln>
        </p:spPr>
      </p:pic>
      <p:pic>
        <p:nvPicPr>
          <p:cNvPr id="181" name="Google Shape;181;p23" descr="Walk with solid fill"/>
          <p:cNvPicPr preferRelativeResize="0"/>
          <p:nvPr/>
        </p:nvPicPr>
        <p:blipFill rotWithShape="1">
          <a:blip r:embed="rId22">
            <a:alphaModFix/>
          </a:blip>
          <a:srcRect/>
          <a:stretch/>
        </p:blipFill>
        <p:spPr>
          <a:xfrm>
            <a:off x="8234382" y="4814307"/>
            <a:ext cx="553993" cy="553993"/>
          </a:xfrm>
          <a:prstGeom prst="rect">
            <a:avLst/>
          </a:prstGeom>
          <a:noFill/>
          <a:ln>
            <a:noFill/>
          </a:ln>
        </p:spPr>
      </p:pic>
      <p:pic>
        <p:nvPicPr>
          <p:cNvPr id="182" name="Google Shape;182;p23" descr="Heartbeat with solid fill"/>
          <p:cNvPicPr preferRelativeResize="0"/>
          <p:nvPr/>
        </p:nvPicPr>
        <p:blipFill rotWithShape="1">
          <a:blip r:embed="rId23">
            <a:alphaModFix/>
          </a:blip>
          <a:srcRect/>
          <a:stretch/>
        </p:blipFill>
        <p:spPr>
          <a:xfrm>
            <a:off x="8538870" y="4805434"/>
            <a:ext cx="393320" cy="393320"/>
          </a:xfrm>
          <a:prstGeom prst="rect">
            <a:avLst/>
          </a:prstGeom>
          <a:noFill/>
          <a:ln>
            <a:noFill/>
          </a:ln>
        </p:spPr>
      </p:pic>
      <p:cxnSp>
        <p:nvCxnSpPr>
          <p:cNvPr id="183" name="Google Shape;183;p23"/>
          <p:cNvCxnSpPr>
            <a:stCxn id="174" idx="3"/>
            <a:endCxn id="139" idx="1"/>
          </p:cNvCxnSpPr>
          <p:nvPr/>
        </p:nvCxnSpPr>
        <p:spPr>
          <a:xfrm rot="10800000" flipH="1">
            <a:off x="3494265" y="3272758"/>
            <a:ext cx="1107000" cy="2684700"/>
          </a:xfrm>
          <a:prstGeom prst="straightConnector1">
            <a:avLst/>
          </a:prstGeom>
          <a:noFill/>
          <a:ln w="38100" cap="flat" cmpd="sng">
            <a:solidFill>
              <a:schemeClr val="accent1"/>
            </a:solidFill>
            <a:prstDash val="dot"/>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7" name="Google Shape;1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4"/>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4"/>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5"/>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5"/>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0" name="Google Shape;200;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2" name="Google Shape;202;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6"/>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6"/>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7"/>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7"/>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8"/>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28"/>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29"/>
          <p:cNvSpPr>
            <a:spLocks noGrp="1"/>
          </p:cNvSpPr>
          <p:nvPr>
            <p:ph type="pic" idx="2"/>
          </p:nvPr>
        </p:nvSpPr>
        <p:spPr>
          <a:xfrm>
            <a:off x="5183188" y="987425"/>
            <a:ext cx="6172200" cy="4873625"/>
          </a:xfrm>
          <a:prstGeom prst="rect">
            <a:avLst/>
          </a:prstGeom>
          <a:noFill/>
          <a:ln>
            <a:noFill/>
          </a:ln>
        </p:spPr>
      </p:sp>
      <p:sp>
        <p:nvSpPr>
          <p:cNvPr id="221" name="Google Shape;22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2" name="Google Shape;2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29"/>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9"/>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act Information">
  <p:cSld name="Contact Information">
    <p:spTree>
      <p:nvGrpSpPr>
        <p:cNvPr id="1" name="Shape 27"/>
        <p:cNvGrpSpPr/>
        <p:nvPr/>
      </p:nvGrpSpPr>
      <p:grpSpPr>
        <a:xfrm>
          <a:off x="0" y="0"/>
          <a:ext cx="0" cy="0"/>
          <a:chOff x="0" y="0"/>
          <a:chExt cx="0" cy="0"/>
        </a:xfrm>
      </p:grpSpPr>
      <p:pic>
        <p:nvPicPr>
          <p:cNvPr id="28" name="Google Shape;28;p13" descr="A dirt path through a forest&#10;&#10;Description automatically generated with low confidence"/>
          <p:cNvPicPr preferRelativeResize="0"/>
          <p:nvPr/>
        </p:nvPicPr>
        <p:blipFill rotWithShape="1">
          <a:blip r:embed="rId2">
            <a:alphaModFix/>
          </a:blip>
          <a:srcRect t="-149"/>
          <a:stretch/>
        </p:blipFill>
        <p:spPr>
          <a:xfrm>
            <a:off x="0" y="-10319"/>
            <a:ext cx="7353300" cy="6868317"/>
          </a:xfrm>
          <a:prstGeom prst="rect">
            <a:avLst/>
          </a:prstGeom>
          <a:noFill/>
          <a:ln>
            <a:noFill/>
          </a:ln>
        </p:spPr>
      </p:pic>
      <p:sp>
        <p:nvSpPr>
          <p:cNvPr id="29" name="Google Shape;29;p13"/>
          <p:cNvSpPr/>
          <p:nvPr/>
        </p:nvSpPr>
        <p:spPr>
          <a:xfrm>
            <a:off x="0" y="-10319"/>
            <a:ext cx="7124700" cy="6868318"/>
          </a:xfrm>
          <a:prstGeom prst="rect">
            <a:avLst/>
          </a:prstGeom>
          <a:gradFill>
            <a:gsLst>
              <a:gs pos="0">
                <a:srgbClr val="05475E">
                  <a:alpha val="51764"/>
                </a:srgbClr>
              </a:gs>
              <a:gs pos="47000">
                <a:srgbClr val="05475E">
                  <a:alpha val="51764"/>
                </a:srgbClr>
              </a:gs>
              <a:gs pos="100000">
                <a:srgbClr val="009966">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13"/>
          <p:cNvSpPr/>
          <p:nvPr/>
        </p:nvSpPr>
        <p:spPr>
          <a:xfrm rot="5400000" flipH="1">
            <a:off x="3702447" y="2528871"/>
            <a:ext cx="6868317" cy="1810571"/>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13"/>
          <p:cNvSpPr txBox="1">
            <a:spLocks noGrp="1"/>
          </p:cNvSpPr>
          <p:nvPr>
            <p:ph type="dt" idx="10"/>
          </p:nvPr>
        </p:nvSpPr>
        <p:spPr>
          <a:xfrm>
            <a:off x="838200" y="624681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34" name="Google Shape;34;p13" descr="Text&#10;&#10;Description automatically generated"/>
          <p:cNvPicPr preferRelativeResize="0"/>
          <p:nvPr/>
        </p:nvPicPr>
        <p:blipFill rotWithShape="1">
          <a:blip r:embed="rId3">
            <a:alphaModFix/>
          </a:blip>
          <a:srcRect/>
          <a:stretch/>
        </p:blipFill>
        <p:spPr>
          <a:xfrm>
            <a:off x="625929" y="5080573"/>
            <a:ext cx="3657600" cy="11662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35"/>
        <p:cNvGrpSpPr/>
        <p:nvPr/>
      </p:nvGrpSpPr>
      <p:grpSpPr>
        <a:xfrm>
          <a:off x="0" y="0"/>
          <a:ext cx="0" cy="0"/>
          <a:chOff x="0" y="0"/>
          <a:chExt cx="0" cy="0"/>
        </a:xfrm>
      </p:grpSpPr>
      <p:pic>
        <p:nvPicPr>
          <p:cNvPr id="36" name="Google Shape;36;p14" descr="A group of people walking on a trail&#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14"/>
          <p:cNvSpPr/>
          <p:nvPr/>
        </p:nvSpPr>
        <p:spPr>
          <a:xfrm>
            <a:off x="0" y="-13664"/>
            <a:ext cx="12192000" cy="5925365"/>
          </a:xfrm>
          <a:prstGeom prst="rect">
            <a:avLst/>
          </a:prstGeom>
          <a:gradFill>
            <a:gsLst>
              <a:gs pos="0">
                <a:srgbClr val="05475E">
                  <a:alpha val="87843"/>
                </a:srgbClr>
              </a:gs>
              <a:gs pos="11000">
                <a:srgbClr val="05475E">
                  <a:alpha val="87843"/>
                </a:srgbClr>
              </a:gs>
              <a:gs pos="100000">
                <a:srgbClr val="009966">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14"/>
          <p:cNvSpPr/>
          <p:nvPr/>
        </p:nvSpPr>
        <p:spPr>
          <a:xfrm rot="10800000" flipH="1">
            <a:off x="0" y="5061093"/>
            <a:ext cx="12192000" cy="1810571"/>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 name="Google Shape;39;p14"/>
          <p:cNvPicPr preferRelativeResize="0"/>
          <p:nvPr/>
        </p:nvPicPr>
        <p:blipFill rotWithShape="1">
          <a:blip r:embed="rId3">
            <a:alphaModFix/>
          </a:blip>
          <a:srcRect/>
          <a:stretch/>
        </p:blipFill>
        <p:spPr>
          <a:xfrm>
            <a:off x="1009648" y="5538570"/>
            <a:ext cx="3149484" cy="1004482"/>
          </a:xfrm>
          <a:prstGeom prst="rect">
            <a:avLst/>
          </a:prstGeom>
          <a:noFill/>
          <a:ln>
            <a:noFill/>
          </a:ln>
        </p:spPr>
      </p:pic>
      <p:sp>
        <p:nvSpPr>
          <p:cNvPr id="40" name="Google Shape;40;p14"/>
          <p:cNvSpPr txBox="1">
            <a:spLocks noGrp="1"/>
          </p:cNvSpPr>
          <p:nvPr>
            <p:ph type="ctrTitle"/>
          </p:nvPr>
        </p:nvSpPr>
        <p:spPr>
          <a:xfrm>
            <a:off x="1122663" y="1550342"/>
            <a:ext cx="8113804" cy="11571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
          <p:cNvSpPr txBox="1">
            <a:spLocks noGrp="1"/>
          </p:cNvSpPr>
          <p:nvPr>
            <p:ph type="subTitle" idx="1"/>
          </p:nvPr>
        </p:nvSpPr>
        <p:spPr>
          <a:xfrm>
            <a:off x="1122663" y="2936510"/>
            <a:ext cx="8113804" cy="63889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42"/>
        <p:cNvGrpSpPr/>
        <p:nvPr/>
      </p:nvGrpSpPr>
      <p:grpSpPr>
        <a:xfrm>
          <a:off x="0" y="0"/>
          <a:ext cx="0" cy="0"/>
          <a:chOff x="0" y="0"/>
          <a:chExt cx="0" cy="0"/>
        </a:xfrm>
      </p:grpSpPr>
      <p:pic>
        <p:nvPicPr>
          <p:cNvPr id="43" name="Google Shape;43;p15" descr="A picture containing water, outdoor, sky, nature&#10;&#10;Description automatically generated"/>
          <p:cNvPicPr preferRelativeResize="0"/>
          <p:nvPr/>
        </p:nvPicPr>
        <p:blipFill rotWithShape="1">
          <a:blip r:embed="rId2">
            <a:alphaModFix/>
          </a:blip>
          <a:srcRect/>
          <a:stretch/>
        </p:blipFill>
        <p:spPr>
          <a:xfrm>
            <a:off x="0" y="-3"/>
            <a:ext cx="6020228" cy="6858000"/>
          </a:xfrm>
          <a:prstGeom prst="rect">
            <a:avLst/>
          </a:prstGeom>
          <a:noFill/>
          <a:ln>
            <a:noFill/>
          </a:ln>
        </p:spPr>
      </p:pic>
      <p:sp>
        <p:nvSpPr>
          <p:cNvPr id="44" name="Google Shape;44;p15"/>
          <p:cNvSpPr/>
          <p:nvPr/>
        </p:nvSpPr>
        <p:spPr>
          <a:xfrm>
            <a:off x="0" y="1"/>
            <a:ext cx="5742824" cy="6858000"/>
          </a:xfrm>
          <a:prstGeom prst="rect">
            <a:avLst/>
          </a:prstGeom>
          <a:gradFill>
            <a:gsLst>
              <a:gs pos="0">
                <a:srgbClr val="05475E">
                  <a:alpha val="51764"/>
                </a:srgbClr>
              </a:gs>
              <a:gs pos="47000">
                <a:srgbClr val="05475E">
                  <a:alpha val="51764"/>
                </a:srgbClr>
              </a:gs>
              <a:gs pos="100000">
                <a:srgbClr val="009966">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5"/>
          <p:cNvSpPr/>
          <p:nvPr/>
        </p:nvSpPr>
        <p:spPr>
          <a:xfrm rot="5400000" flipH="1">
            <a:off x="2758080" y="2523713"/>
            <a:ext cx="6858000" cy="1810571"/>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15"/>
          <p:cNvPicPr preferRelativeResize="0"/>
          <p:nvPr/>
        </p:nvPicPr>
        <p:blipFill rotWithShape="1">
          <a:blip r:embed="rId3">
            <a:alphaModFix/>
          </a:blip>
          <a:srcRect/>
          <a:stretch/>
        </p:blipFill>
        <p:spPr>
          <a:xfrm>
            <a:off x="6467554" y="1338209"/>
            <a:ext cx="2861382" cy="912596"/>
          </a:xfrm>
          <a:prstGeom prst="rect">
            <a:avLst/>
          </a:prstGeom>
          <a:noFill/>
          <a:ln>
            <a:noFill/>
          </a:ln>
        </p:spPr>
      </p:pic>
      <p:sp>
        <p:nvSpPr>
          <p:cNvPr id="47" name="Google Shape;47;p15"/>
          <p:cNvSpPr txBox="1">
            <a:spLocks noGrp="1"/>
          </p:cNvSpPr>
          <p:nvPr>
            <p:ph type="ctrTitle"/>
          </p:nvPr>
        </p:nvSpPr>
        <p:spPr>
          <a:xfrm>
            <a:off x="6467554" y="2707103"/>
            <a:ext cx="5173067" cy="1748733"/>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6000"/>
              <a:buFont typeface="Calibri"/>
              <a:buNone/>
              <a:defRPr sz="60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subTitle" idx="1"/>
          </p:nvPr>
        </p:nvSpPr>
        <p:spPr>
          <a:xfrm>
            <a:off x="6467554" y="4751930"/>
            <a:ext cx="3703519" cy="6403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1800"/>
              <a:buNone/>
              <a:defRPr sz="1800">
                <a:solidFill>
                  <a:srgbClr val="000000"/>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9" name="Google Shape;49;p15" descr="Connections outline"/>
          <p:cNvPicPr preferRelativeResize="0"/>
          <p:nvPr/>
        </p:nvPicPr>
        <p:blipFill rotWithShape="1">
          <a:blip r:embed="rId4">
            <a:alphaModFix/>
          </a:blip>
          <a:srcRect l="9579" t="-4172" r="-341" b="12484"/>
          <a:stretch/>
        </p:blipFill>
        <p:spPr>
          <a:xfrm>
            <a:off x="-1" y="1338209"/>
            <a:ext cx="5464139" cy="55197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1" name="Google Shape;51;p16"/>
          <p:cNvSpPr/>
          <p:nvPr/>
        </p:nvSpPr>
        <p:spPr>
          <a:xfrm>
            <a:off x="1" y="0"/>
            <a:ext cx="3668486"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16"/>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Calibri"/>
                <a:ea typeface="Calibri"/>
                <a:cs typeface="Calibri"/>
                <a:sym typeface="Calibri"/>
              </a:defRPr>
            </a:lvl1pPr>
            <a:lvl2pPr marL="0" lvl="1" indent="0" algn="r">
              <a:spcBef>
                <a:spcPts val="0"/>
              </a:spcBef>
              <a:buNone/>
              <a:defRPr sz="1200" b="1">
                <a:solidFill>
                  <a:schemeClr val="dk1"/>
                </a:solidFill>
                <a:latin typeface="Calibri"/>
                <a:ea typeface="Calibri"/>
                <a:cs typeface="Calibri"/>
                <a:sym typeface="Calibri"/>
              </a:defRPr>
            </a:lvl2pPr>
            <a:lvl3pPr marL="0" lvl="2" indent="0" algn="r">
              <a:spcBef>
                <a:spcPts val="0"/>
              </a:spcBef>
              <a:buNone/>
              <a:defRPr sz="1200" b="1">
                <a:solidFill>
                  <a:schemeClr val="dk1"/>
                </a:solidFill>
                <a:latin typeface="Calibri"/>
                <a:ea typeface="Calibri"/>
                <a:cs typeface="Calibri"/>
                <a:sym typeface="Calibri"/>
              </a:defRPr>
            </a:lvl3pPr>
            <a:lvl4pPr marL="0" lvl="3" indent="0" algn="r">
              <a:spcBef>
                <a:spcPts val="0"/>
              </a:spcBef>
              <a:buNone/>
              <a:defRPr sz="1200" b="1">
                <a:solidFill>
                  <a:schemeClr val="dk1"/>
                </a:solidFill>
                <a:latin typeface="Calibri"/>
                <a:ea typeface="Calibri"/>
                <a:cs typeface="Calibri"/>
                <a:sym typeface="Calibri"/>
              </a:defRPr>
            </a:lvl4pPr>
            <a:lvl5pPr marL="0" lvl="4" indent="0" algn="r">
              <a:spcBef>
                <a:spcPts val="0"/>
              </a:spcBef>
              <a:buNone/>
              <a:defRPr sz="1200" b="1">
                <a:solidFill>
                  <a:schemeClr val="dk1"/>
                </a:solidFill>
                <a:latin typeface="Calibri"/>
                <a:ea typeface="Calibri"/>
                <a:cs typeface="Calibri"/>
                <a:sym typeface="Calibri"/>
              </a:defRPr>
            </a:lvl5pPr>
            <a:lvl6pPr marL="0" lvl="5" indent="0" algn="r">
              <a:spcBef>
                <a:spcPts val="0"/>
              </a:spcBef>
              <a:buNone/>
              <a:defRPr sz="1200" b="1">
                <a:solidFill>
                  <a:schemeClr val="dk1"/>
                </a:solidFill>
                <a:latin typeface="Calibri"/>
                <a:ea typeface="Calibri"/>
                <a:cs typeface="Calibri"/>
                <a:sym typeface="Calibri"/>
              </a:defRPr>
            </a:lvl6pPr>
            <a:lvl7pPr marL="0" lvl="6" indent="0" algn="r">
              <a:spcBef>
                <a:spcPts val="0"/>
              </a:spcBef>
              <a:buNone/>
              <a:defRPr sz="1200" b="1">
                <a:solidFill>
                  <a:schemeClr val="dk1"/>
                </a:solidFill>
                <a:latin typeface="Calibri"/>
                <a:ea typeface="Calibri"/>
                <a:cs typeface="Calibri"/>
                <a:sym typeface="Calibri"/>
              </a:defRPr>
            </a:lvl7pPr>
            <a:lvl8pPr marL="0" lvl="7" indent="0" algn="r">
              <a:spcBef>
                <a:spcPts val="0"/>
              </a:spcBef>
              <a:buNone/>
              <a:defRPr sz="1200" b="1">
                <a:solidFill>
                  <a:schemeClr val="dk1"/>
                </a:solidFill>
                <a:latin typeface="Calibri"/>
                <a:ea typeface="Calibri"/>
                <a:cs typeface="Calibri"/>
                <a:sym typeface="Calibri"/>
              </a:defRPr>
            </a:lvl8pPr>
            <a:lvl9pPr marL="0" lvl="8" indent="0" algn="r">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54" name="Google Shape;54;p16"/>
          <p:cNvSpPr txBox="1">
            <a:spLocks noGrp="1"/>
          </p:cNvSpPr>
          <p:nvPr>
            <p:ph type="body" idx="1"/>
          </p:nvPr>
        </p:nvSpPr>
        <p:spPr>
          <a:xfrm>
            <a:off x="5538786" y="1442169"/>
            <a:ext cx="5619750" cy="642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2"/>
          </p:nvPr>
        </p:nvSpPr>
        <p:spPr>
          <a:xfrm>
            <a:off x="5538786" y="2599330"/>
            <a:ext cx="5619750" cy="642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3"/>
          </p:nvPr>
        </p:nvSpPr>
        <p:spPr>
          <a:xfrm>
            <a:off x="5538786" y="3756491"/>
            <a:ext cx="5619750" cy="642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4"/>
          </p:nvPr>
        </p:nvSpPr>
        <p:spPr>
          <a:xfrm>
            <a:off x="5538786" y="4913652"/>
            <a:ext cx="5619750" cy="642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p:nvPr/>
        </p:nvSpPr>
        <p:spPr>
          <a:xfrm>
            <a:off x="0" y="1366063"/>
            <a:ext cx="4539343" cy="795150"/>
          </a:xfrm>
          <a:prstGeom prst="homePlate">
            <a:avLst>
              <a:gd name="adj" fmla="val 50000"/>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16"/>
          <p:cNvSpPr/>
          <p:nvPr/>
        </p:nvSpPr>
        <p:spPr>
          <a:xfrm>
            <a:off x="4384900" y="1366063"/>
            <a:ext cx="576943" cy="795150"/>
          </a:xfrm>
          <a:prstGeom prst="chevron">
            <a:avLst>
              <a:gd name="adj" fmla="val 6698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16"/>
          <p:cNvSpPr/>
          <p:nvPr/>
        </p:nvSpPr>
        <p:spPr>
          <a:xfrm>
            <a:off x="0" y="2498177"/>
            <a:ext cx="4539343" cy="795150"/>
          </a:xfrm>
          <a:prstGeom prst="homePlate">
            <a:avLst>
              <a:gd name="adj" fmla="val 50000"/>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16"/>
          <p:cNvSpPr/>
          <p:nvPr/>
        </p:nvSpPr>
        <p:spPr>
          <a:xfrm>
            <a:off x="4384900" y="2498177"/>
            <a:ext cx="576943" cy="795150"/>
          </a:xfrm>
          <a:prstGeom prst="chevron">
            <a:avLst>
              <a:gd name="adj" fmla="val 6698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16"/>
          <p:cNvSpPr/>
          <p:nvPr/>
        </p:nvSpPr>
        <p:spPr>
          <a:xfrm>
            <a:off x="0" y="3630291"/>
            <a:ext cx="4539343" cy="795150"/>
          </a:xfrm>
          <a:prstGeom prst="homePlate">
            <a:avLst>
              <a:gd name="adj" fmla="val 50000"/>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6"/>
          <p:cNvSpPr/>
          <p:nvPr/>
        </p:nvSpPr>
        <p:spPr>
          <a:xfrm>
            <a:off x="4384900" y="3630291"/>
            <a:ext cx="576943" cy="795150"/>
          </a:xfrm>
          <a:prstGeom prst="chevron">
            <a:avLst>
              <a:gd name="adj" fmla="val 6698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16"/>
          <p:cNvSpPr/>
          <p:nvPr/>
        </p:nvSpPr>
        <p:spPr>
          <a:xfrm>
            <a:off x="0" y="4762405"/>
            <a:ext cx="4539343" cy="795150"/>
          </a:xfrm>
          <a:prstGeom prst="homePlate">
            <a:avLst>
              <a:gd name="adj" fmla="val 50000"/>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16"/>
          <p:cNvSpPr/>
          <p:nvPr/>
        </p:nvSpPr>
        <p:spPr>
          <a:xfrm>
            <a:off x="4384900" y="4762405"/>
            <a:ext cx="576943" cy="795150"/>
          </a:xfrm>
          <a:prstGeom prst="chevron">
            <a:avLst>
              <a:gd name="adj" fmla="val 6698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dy Slide 1" type="obj">
  <p:cSld name="OBJECT">
    <p:spTree>
      <p:nvGrpSpPr>
        <p:cNvPr id="1" name="Shape 66"/>
        <p:cNvGrpSpPr/>
        <p:nvPr/>
      </p:nvGrpSpPr>
      <p:grpSpPr>
        <a:xfrm>
          <a:off x="0" y="0"/>
          <a:ext cx="0" cy="0"/>
          <a:chOff x="0" y="0"/>
          <a:chExt cx="0" cy="0"/>
        </a:xfrm>
      </p:grpSpPr>
      <p:sp>
        <p:nvSpPr>
          <p:cNvPr id="67" name="Google Shape;67;p17"/>
          <p:cNvSpPr/>
          <p:nvPr/>
        </p:nvSpPr>
        <p:spPr>
          <a:xfrm flipH="1">
            <a:off x="0" y="5972175"/>
            <a:ext cx="12192000" cy="885825"/>
          </a:xfrm>
          <a:prstGeom prst="rect">
            <a:avLst/>
          </a:prstGeom>
          <a:gradFill>
            <a:gsLst>
              <a:gs pos="0">
                <a:schemeClr val="accent4"/>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txBox="1">
            <a:spLocks noGrp="1"/>
          </p:cNvSpPr>
          <p:nvPr>
            <p:ph type="body" idx="1"/>
          </p:nvPr>
        </p:nvSpPr>
        <p:spPr>
          <a:xfrm>
            <a:off x="838200" y="1825625"/>
            <a:ext cx="10515600" cy="37703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7"/>
          <p:cNvSpPr txBox="1">
            <a:spLocks noGrp="1"/>
          </p:cNvSpPr>
          <p:nvPr>
            <p:ph type="dt" idx="10"/>
          </p:nvPr>
        </p:nvSpPr>
        <p:spPr>
          <a:xfrm>
            <a:off x="838200" y="624681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lt1"/>
                </a:solidFill>
                <a:latin typeface="Calibri"/>
                <a:ea typeface="Calibri"/>
                <a:cs typeface="Calibri"/>
                <a:sym typeface="Calibri"/>
              </a:defRPr>
            </a:lvl1pPr>
            <a:lvl2pPr marL="0" lvl="1" indent="0" algn="r">
              <a:spcBef>
                <a:spcPts val="0"/>
              </a:spcBef>
              <a:buNone/>
              <a:defRPr sz="1200" b="1">
                <a:solidFill>
                  <a:schemeClr val="lt1"/>
                </a:solidFill>
                <a:latin typeface="Calibri"/>
                <a:ea typeface="Calibri"/>
                <a:cs typeface="Calibri"/>
                <a:sym typeface="Calibri"/>
              </a:defRPr>
            </a:lvl2pPr>
            <a:lvl3pPr marL="0" lvl="2" indent="0" algn="r">
              <a:spcBef>
                <a:spcPts val="0"/>
              </a:spcBef>
              <a:buNone/>
              <a:defRPr sz="1200" b="1">
                <a:solidFill>
                  <a:schemeClr val="lt1"/>
                </a:solidFill>
                <a:latin typeface="Calibri"/>
                <a:ea typeface="Calibri"/>
                <a:cs typeface="Calibri"/>
                <a:sym typeface="Calibri"/>
              </a:defRPr>
            </a:lvl3pPr>
            <a:lvl4pPr marL="0" lvl="3" indent="0" algn="r">
              <a:spcBef>
                <a:spcPts val="0"/>
              </a:spcBef>
              <a:buNone/>
              <a:defRPr sz="1200" b="1">
                <a:solidFill>
                  <a:schemeClr val="lt1"/>
                </a:solidFill>
                <a:latin typeface="Calibri"/>
                <a:ea typeface="Calibri"/>
                <a:cs typeface="Calibri"/>
                <a:sym typeface="Calibri"/>
              </a:defRPr>
            </a:lvl4pPr>
            <a:lvl5pPr marL="0" lvl="4" indent="0" algn="r">
              <a:spcBef>
                <a:spcPts val="0"/>
              </a:spcBef>
              <a:buNone/>
              <a:defRPr sz="1200" b="1">
                <a:solidFill>
                  <a:schemeClr val="lt1"/>
                </a:solidFill>
                <a:latin typeface="Calibri"/>
                <a:ea typeface="Calibri"/>
                <a:cs typeface="Calibri"/>
                <a:sym typeface="Calibri"/>
              </a:defRPr>
            </a:lvl5pPr>
            <a:lvl6pPr marL="0" lvl="5" indent="0" algn="r">
              <a:spcBef>
                <a:spcPts val="0"/>
              </a:spcBef>
              <a:buNone/>
              <a:defRPr sz="1200" b="1">
                <a:solidFill>
                  <a:schemeClr val="lt1"/>
                </a:solidFill>
                <a:latin typeface="Calibri"/>
                <a:ea typeface="Calibri"/>
                <a:cs typeface="Calibri"/>
                <a:sym typeface="Calibri"/>
              </a:defRPr>
            </a:lvl6pPr>
            <a:lvl7pPr marL="0" lvl="6" indent="0" algn="r">
              <a:spcBef>
                <a:spcPts val="0"/>
              </a:spcBef>
              <a:buNone/>
              <a:defRPr sz="1200" b="1">
                <a:solidFill>
                  <a:schemeClr val="lt1"/>
                </a:solidFill>
                <a:latin typeface="Calibri"/>
                <a:ea typeface="Calibri"/>
                <a:cs typeface="Calibri"/>
                <a:sym typeface="Calibri"/>
              </a:defRPr>
            </a:lvl7pPr>
            <a:lvl8pPr marL="0" lvl="7" indent="0" algn="r">
              <a:spcBef>
                <a:spcPts val="0"/>
              </a:spcBef>
              <a:buNone/>
              <a:defRPr sz="1200" b="1">
                <a:solidFill>
                  <a:schemeClr val="lt1"/>
                </a:solidFill>
                <a:latin typeface="Calibri"/>
                <a:ea typeface="Calibri"/>
                <a:cs typeface="Calibri"/>
                <a:sym typeface="Calibri"/>
              </a:defRPr>
            </a:lvl8pPr>
            <a:lvl9pPr marL="0" lvl="8" indent="0" algn="r">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dy Slide 2">
  <p:cSld name="Body Slide 2">
    <p:spTree>
      <p:nvGrpSpPr>
        <p:cNvPr id="1" name="Shape 73"/>
        <p:cNvGrpSpPr/>
        <p:nvPr/>
      </p:nvGrpSpPr>
      <p:grpSpPr>
        <a:xfrm>
          <a:off x="0" y="0"/>
          <a:ext cx="0" cy="0"/>
          <a:chOff x="0" y="0"/>
          <a:chExt cx="0" cy="0"/>
        </a:xfrm>
      </p:grpSpPr>
      <p:sp>
        <p:nvSpPr>
          <p:cNvPr id="74" name="Google Shape;74;p18"/>
          <p:cNvSpPr/>
          <p:nvPr/>
        </p:nvSpPr>
        <p:spPr>
          <a:xfrm flipH="1">
            <a:off x="0" y="5972175"/>
            <a:ext cx="12192000" cy="885825"/>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838200" y="1825625"/>
            <a:ext cx="10515600" cy="37703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24681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lt1"/>
                </a:solidFill>
                <a:latin typeface="Calibri"/>
                <a:ea typeface="Calibri"/>
                <a:cs typeface="Calibri"/>
                <a:sym typeface="Calibri"/>
              </a:defRPr>
            </a:lvl1pPr>
            <a:lvl2pPr marL="0" lvl="1" indent="0" algn="r">
              <a:spcBef>
                <a:spcPts val="0"/>
              </a:spcBef>
              <a:buNone/>
              <a:defRPr sz="1200" b="1">
                <a:solidFill>
                  <a:schemeClr val="lt1"/>
                </a:solidFill>
                <a:latin typeface="Calibri"/>
                <a:ea typeface="Calibri"/>
                <a:cs typeface="Calibri"/>
                <a:sym typeface="Calibri"/>
              </a:defRPr>
            </a:lvl2pPr>
            <a:lvl3pPr marL="0" lvl="2" indent="0" algn="r">
              <a:spcBef>
                <a:spcPts val="0"/>
              </a:spcBef>
              <a:buNone/>
              <a:defRPr sz="1200" b="1">
                <a:solidFill>
                  <a:schemeClr val="lt1"/>
                </a:solidFill>
                <a:latin typeface="Calibri"/>
                <a:ea typeface="Calibri"/>
                <a:cs typeface="Calibri"/>
                <a:sym typeface="Calibri"/>
              </a:defRPr>
            </a:lvl3pPr>
            <a:lvl4pPr marL="0" lvl="3" indent="0" algn="r">
              <a:spcBef>
                <a:spcPts val="0"/>
              </a:spcBef>
              <a:buNone/>
              <a:defRPr sz="1200" b="1">
                <a:solidFill>
                  <a:schemeClr val="lt1"/>
                </a:solidFill>
                <a:latin typeface="Calibri"/>
                <a:ea typeface="Calibri"/>
                <a:cs typeface="Calibri"/>
                <a:sym typeface="Calibri"/>
              </a:defRPr>
            </a:lvl4pPr>
            <a:lvl5pPr marL="0" lvl="4" indent="0" algn="r">
              <a:spcBef>
                <a:spcPts val="0"/>
              </a:spcBef>
              <a:buNone/>
              <a:defRPr sz="1200" b="1">
                <a:solidFill>
                  <a:schemeClr val="lt1"/>
                </a:solidFill>
                <a:latin typeface="Calibri"/>
                <a:ea typeface="Calibri"/>
                <a:cs typeface="Calibri"/>
                <a:sym typeface="Calibri"/>
              </a:defRPr>
            </a:lvl5pPr>
            <a:lvl6pPr marL="0" lvl="5" indent="0" algn="r">
              <a:spcBef>
                <a:spcPts val="0"/>
              </a:spcBef>
              <a:buNone/>
              <a:defRPr sz="1200" b="1">
                <a:solidFill>
                  <a:schemeClr val="lt1"/>
                </a:solidFill>
                <a:latin typeface="Calibri"/>
                <a:ea typeface="Calibri"/>
                <a:cs typeface="Calibri"/>
                <a:sym typeface="Calibri"/>
              </a:defRPr>
            </a:lvl6pPr>
            <a:lvl7pPr marL="0" lvl="6" indent="0" algn="r">
              <a:spcBef>
                <a:spcPts val="0"/>
              </a:spcBef>
              <a:buNone/>
              <a:defRPr sz="1200" b="1">
                <a:solidFill>
                  <a:schemeClr val="lt1"/>
                </a:solidFill>
                <a:latin typeface="Calibri"/>
                <a:ea typeface="Calibri"/>
                <a:cs typeface="Calibri"/>
                <a:sym typeface="Calibri"/>
              </a:defRPr>
            </a:lvl7pPr>
            <a:lvl8pPr marL="0" lvl="7" indent="0" algn="r">
              <a:spcBef>
                <a:spcPts val="0"/>
              </a:spcBef>
              <a:buNone/>
              <a:defRPr sz="1200" b="1">
                <a:solidFill>
                  <a:schemeClr val="lt1"/>
                </a:solidFill>
                <a:latin typeface="Calibri"/>
                <a:ea typeface="Calibri"/>
                <a:cs typeface="Calibri"/>
                <a:sym typeface="Calibri"/>
              </a:defRPr>
            </a:lvl8pPr>
            <a:lvl9pPr marL="0" lvl="8" indent="0" algn="r">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dy Slide 3">
  <p:cSld name="Body Slide 3">
    <p:spTree>
      <p:nvGrpSpPr>
        <p:cNvPr id="1" name="Shape 80"/>
        <p:cNvGrpSpPr/>
        <p:nvPr/>
      </p:nvGrpSpPr>
      <p:grpSpPr>
        <a:xfrm>
          <a:off x="0" y="0"/>
          <a:ext cx="0" cy="0"/>
          <a:chOff x="0" y="0"/>
          <a:chExt cx="0" cy="0"/>
        </a:xfrm>
      </p:grpSpPr>
      <p:sp>
        <p:nvSpPr>
          <p:cNvPr id="81" name="Google Shape;81;p19"/>
          <p:cNvSpPr/>
          <p:nvPr/>
        </p:nvSpPr>
        <p:spPr>
          <a:xfrm flipH="1">
            <a:off x="0" y="5972175"/>
            <a:ext cx="12192000" cy="885825"/>
          </a:xfrm>
          <a:prstGeom prst="rect">
            <a:avLst/>
          </a:prstGeom>
          <a:gradFill>
            <a:gsLst>
              <a:gs pos="0">
                <a:schemeClr val="accent5"/>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9"/>
          <p:cNvSpPr txBox="1">
            <a:spLocks noGrp="1"/>
          </p:cNvSpPr>
          <p:nvPr>
            <p:ph type="body" idx="1"/>
          </p:nvPr>
        </p:nvSpPr>
        <p:spPr>
          <a:xfrm>
            <a:off x="838200" y="1825625"/>
            <a:ext cx="10515600" cy="37703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9"/>
          <p:cNvSpPr txBox="1">
            <a:spLocks noGrp="1"/>
          </p:cNvSpPr>
          <p:nvPr>
            <p:ph type="dt" idx="10"/>
          </p:nvPr>
        </p:nvSpPr>
        <p:spPr>
          <a:xfrm>
            <a:off x="838200" y="624681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sldNum" idx="12"/>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lt1"/>
                </a:solidFill>
                <a:latin typeface="Calibri"/>
                <a:ea typeface="Calibri"/>
                <a:cs typeface="Calibri"/>
                <a:sym typeface="Calibri"/>
              </a:defRPr>
            </a:lvl1pPr>
            <a:lvl2pPr marL="0" lvl="1" indent="0" algn="r">
              <a:spcBef>
                <a:spcPts val="0"/>
              </a:spcBef>
              <a:buNone/>
              <a:defRPr sz="1200" b="1">
                <a:solidFill>
                  <a:schemeClr val="lt1"/>
                </a:solidFill>
                <a:latin typeface="Calibri"/>
                <a:ea typeface="Calibri"/>
                <a:cs typeface="Calibri"/>
                <a:sym typeface="Calibri"/>
              </a:defRPr>
            </a:lvl2pPr>
            <a:lvl3pPr marL="0" lvl="2" indent="0" algn="r">
              <a:spcBef>
                <a:spcPts val="0"/>
              </a:spcBef>
              <a:buNone/>
              <a:defRPr sz="1200" b="1">
                <a:solidFill>
                  <a:schemeClr val="lt1"/>
                </a:solidFill>
                <a:latin typeface="Calibri"/>
                <a:ea typeface="Calibri"/>
                <a:cs typeface="Calibri"/>
                <a:sym typeface="Calibri"/>
              </a:defRPr>
            </a:lvl3pPr>
            <a:lvl4pPr marL="0" lvl="3" indent="0" algn="r">
              <a:spcBef>
                <a:spcPts val="0"/>
              </a:spcBef>
              <a:buNone/>
              <a:defRPr sz="1200" b="1">
                <a:solidFill>
                  <a:schemeClr val="lt1"/>
                </a:solidFill>
                <a:latin typeface="Calibri"/>
                <a:ea typeface="Calibri"/>
                <a:cs typeface="Calibri"/>
                <a:sym typeface="Calibri"/>
              </a:defRPr>
            </a:lvl4pPr>
            <a:lvl5pPr marL="0" lvl="4" indent="0" algn="r">
              <a:spcBef>
                <a:spcPts val="0"/>
              </a:spcBef>
              <a:buNone/>
              <a:defRPr sz="1200" b="1">
                <a:solidFill>
                  <a:schemeClr val="lt1"/>
                </a:solidFill>
                <a:latin typeface="Calibri"/>
                <a:ea typeface="Calibri"/>
                <a:cs typeface="Calibri"/>
                <a:sym typeface="Calibri"/>
              </a:defRPr>
            </a:lvl5pPr>
            <a:lvl6pPr marL="0" lvl="5" indent="0" algn="r">
              <a:spcBef>
                <a:spcPts val="0"/>
              </a:spcBef>
              <a:buNone/>
              <a:defRPr sz="1200" b="1">
                <a:solidFill>
                  <a:schemeClr val="lt1"/>
                </a:solidFill>
                <a:latin typeface="Calibri"/>
                <a:ea typeface="Calibri"/>
                <a:cs typeface="Calibri"/>
                <a:sym typeface="Calibri"/>
              </a:defRPr>
            </a:lvl6pPr>
            <a:lvl7pPr marL="0" lvl="6" indent="0" algn="r">
              <a:spcBef>
                <a:spcPts val="0"/>
              </a:spcBef>
              <a:buNone/>
              <a:defRPr sz="1200" b="1">
                <a:solidFill>
                  <a:schemeClr val="lt1"/>
                </a:solidFill>
                <a:latin typeface="Calibri"/>
                <a:ea typeface="Calibri"/>
                <a:cs typeface="Calibri"/>
                <a:sym typeface="Calibri"/>
              </a:defRPr>
            </a:lvl7pPr>
            <a:lvl8pPr marL="0" lvl="7" indent="0" algn="r">
              <a:spcBef>
                <a:spcPts val="0"/>
              </a:spcBef>
              <a:buNone/>
              <a:defRPr sz="1200" b="1">
                <a:solidFill>
                  <a:schemeClr val="lt1"/>
                </a:solidFill>
                <a:latin typeface="Calibri"/>
                <a:ea typeface="Calibri"/>
                <a:cs typeface="Calibri"/>
                <a:sym typeface="Calibri"/>
              </a:defRPr>
            </a:lvl8pPr>
            <a:lvl9pPr marL="0" lvl="8" indent="0" algn="r">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6.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4.png"/><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microsoft.com/office/2018/10/relationships/comments" Target="../comments/modernComment_102_0.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3.xml"/><Relationship Id="rId5" Type="http://schemas.openxmlformats.org/officeDocument/2006/relationships/tags" Target="../tags/tag15.xml"/><Relationship Id="rId10" Type="http://schemas.openxmlformats.org/officeDocument/2006/relationships/slideLayout" Target="../slideLayouts/slideLayout2.xml"/><Relationship Id="rId4" Type="http://schemas.openxmlformats.org/officeDocument/2006/relationships/tags" Target="../tags/tag14.xml"/><Relationship Id="rId9" Type="http://schemas.openxmlformats.org/officeDocument/2006/relationships/tags" Target="../tags/tag19.xml"/></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2.xml"/><Relationship Id="rId18" Type="http://schemas.openxmlformats.org/officeDocument/2006/relationships/image" Target="../media/image41.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40.png"/><Relationship Id="rId2" Type="http://schemas.openxmlformats.org/officeDocument/2006/relationships/tags" Target="../tags/tag21.xml"/><Relationship Id="rId16" Type="http://schemas.openxmlformats.org/officeDocument/2006/relationships/image" Target="../media/image39.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38.png"/><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image" Target="../media/image43.png"/><Relationship Id="rId3" Type="http://schemas.openxmlformats.org/officeDocument/2006/relationships/tags" Target="../tags/tag34.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image" Target="../media/image46.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notesSlide" Target="../notesSlides/notesSlide5.xml"/><Relationship Id="rId32" Type="http://schemas.openxmlformats.org/officeDocument/2006/relationships/image" Target="../media/image49.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slideLayout" Target="../slideLayouts/slideLayout2.xml"/><Relationship Id="rId28" Type="http://schemas.openxmlformats.org/officeDocument/2006/relationships/image" Target="../media/image45.png"/><Relationship Id="rId10" Type="http://schemas.openxmlformats.org/officeDocument/2006/relationships/tags" Target="../tags/tag41.xml"/><Relationship Id="rId19" Type="http://schemas.openxmlformats.org/officeDocument/2006/relationships/tags" Target="../tags/tag50.xml"/><Relationship Id="rId31" Type="http://schemas.openxmlformats.org/officeDocument/2006/relationships/image" Target="../media/image48.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image" Target="../media/image44.png"/><Relationship Id="rId30" Type="http://schemas.openxmlformats.org/officeDocument/2006/relationships/image" Target="../media/image47.png"/><Relationship Id="rId8" Type="http://schemas.openxmlformats.org/officeDocument/2006/relationships/tags" Target="../tags/tag39.xml"/></Relationships>
</file>

<file path=ppt/slides/_rels/slide6.xml.rels><?xml version="1.0" encoding="UTF-8" standalone="yes"?>
<Relationships xmlns="http://schemas.openxmlformats.org/package/2006/relationships"><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image" Target="../media/image43.png"/><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image" Target="../media/image46.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notesSlide" Target="../notesSlides/notesSlide6.xml"/><Relationship Id="rId32" Type="http://schemas.openxmlformats.org/officeDocument/2006/relationships/image" Target="../media/image49.png"/><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slideLayout" Target="../slideLayouts/slideLayout2.xml"/><Relationship Id="rId28" Type="http://schemas.openxmlformats.org/officeDocument/2006/relationships/image" Target="../media/image45.png"/><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image" Target="../media/image48.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image" Target="../media/image44.png"/><Relationship Id="rId30" Type="http://schemas.openxmlformats.org/officeDocument/2006/relationships/image" Target="../media/image47.png"/><Relationship Id="rId8" Type="http://schemas.openxmlformats.org/officeDocument/2006/relationships/tags" Target="../tags/tag61.xml"/></Relationships>
</file>

<file path=ppt/slides/_rels/slide7.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slideLayout" Target="../slideLayouts/slideLayout2.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 Type="http://schemas.openxmlformats.org/officeDocument/2006/relationships/tags" Target="../tags/tag77.xml"/><Relationship Id="rId16" Type="http://schemas.openxmlformats.org/officeDocument/2006/relationships/tags" Target="../tags/tag91.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notesSlide" Target="../notesSlides/notesSlide7.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ctrTitle"/>
            <p:custDataLst>
              <p:tags r:id="rId1"/>
            </p:custDataLst>
          </p:nvPr>
        </p:nvSpPr>
        <p:spPr>
          <a:xfrm>
            <a:off x="5462219" y="2315817"/>
            <a:ext cx="6135049" cy="26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800"/>
              <a:buFont typeface="Century Gothic"/>
              <a:buNone/>
            </a:pPr>
            <a:r>
              <a:rPr lang="en-CA" sz="3000" dirty="0" err="1">
                <a:solidFill>
                  <a:schemeClr val="accent4"/>
                </a:solidFill>
                <a:latin typeface="Century Gothic"/>
                <a:ea typeface="Century Gothic"/>
                <a:cs typeface="Century Gothic"/>
                <a:sym typeface="Century Gothic"/>
              </a:rPr>
              <a:t>Établissement</a:t>
            </a:r>
            <a:r>
              <a:rPr lang="en-CA" sz="3000">
                <a:solidFill>
                  <a:schemeClr val="accent4"/>
                </a:solidFill>
                <a:latin typeface="Century Gothic"/>
                <a:ea typeface="Century Gothic"/>
                <a:cs typeface="Century Gothic"/>
                <a:sym typeface="Century Gothic"/>
              </a:rPr>
              <a:t> d’un partenariat communautaire avec l’ESAO – </a:t>
            </a:r>
            <a:br>
              <a:rPr lang="en-CA" sz="2400" dirty="0">
                <a:solidFill>
                  <a:schemeClr val="accent4"/>
                </a:solidFill>
                <a:latin typeface="Century Gothic"/>
                <a:ea typeface="Century Gothic"/>
                <a:cs typeface="Century Gothic"/>
                <a:sym typeface="Century Gothic"/>
              </a:rPr>
            </a:br>
            <a:br>
              <a:rPr lang="en-CA" sz="2400">
                <a:solidFill>
                  <a:schemeClr val="accent4"/>
                </a:solidFill>
                <a:latin typeface="Century Gothic"/>
                <a:ea typeface="Century Gothic"/>
                <a:cs typeface="Century Gothic"/>
                <a:sym typeface="Century Gothic"/>
              </a:rPr>
            </a:br>
            <a:r>
              <a:rPr lang="en-CA" sz="2400" b="0">
                <a:solidFill>
                  <a:srgbClr val="033325"/>
                </a:solidFill>
                <a:latin typeface="Century Gothic"/>
                <a:ea typeface="Century Gothic"/>
                <a:cs typeface="Century Gothic"/>
                <a:sym typeface="Century Gothic"/>
              </a:rPr>
              <a:t>CE À QUOI VOUS POUVEZ VOUS ATTENDRE</a:t>
            </a:r>
            <a:endParaRPr sz="2400" b="0" dirty="0">
              <a:solidFill>
                <a:srgbClr val="033325"/>
              </a:solidFill>
              <a:latin typeface="Century Gothic"/>
              <a:ea typeface="Century Gothic"/>
              <a:cs typeface="Century Gothic"/>
              <a:sym typeface="Century Gothic"/>
            </a:endParaRPr>
          </a:p>
        </p:txBody>
      </p:sp>
      <p:sp>
        <p:nvSpPr>
          <p:cNvPr id="242" name="Google Shape;242;p1"/>
          <p:cNvSpPr txBox="1"/>
          <p:nvPr>
            <p:custDataLst>
              <p:tags r:id="rId2"/>
            </p:custDataLst>
          </p:nvPr>
        </p:nvSpPr>
        <p:spPr>
          <a:xfrm>
            <a:off x="5521853" y="5061443"/>
            <a:ext cx="46946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b="0" i="0" u="none" strike="noStrike" cap="none">
                <a:solidFill>
                  <a:srgbClr val="033325"/>
                </a:solidFill>
                <a:latin typeface="Calibri"/>
                <a:ea typeface="Calibri"/>
                <a:cs typeface="Calibri"/>
                <a:sym typeface="Calibri"/>
              </a:rPr>
              <a:t>JANVIER 2022</a:t>
            </a:r>
            <a:endParaRPr sz="2000">
              <a:solidFill>
                <a:srgbClr val="03332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 descr="A circle filled with wavy lines"/>
          <p:cNvPicPr preferRelativeResize="0"/>
          <p:nvPr>
            <p:custDataLst>
              <p:tags r:id="rId1"/>
            </p:custDataLst>
          </p:nvPr>
        </p:nvPicPr>
        <p:blipFill rotWithShape="1">
          <a:blip r:embed="rId11">
            <a:alphaModFix/>
          </a:blip>
          <a:srcRect/>
          <a:stretch/>
        </p:blipFill>
        <p:spPr>
          <a:xfrm>
            <a:off x="6923856" y="902334"/>
            <a:ext cx="4572000" cy="4572000"/>
          </a:xfrm>
          <a:prstGeom prst="rect">
            <a:avLst/>
          </a:prstGeom>
          <a:noFill/>
          <a:ln>
            <a:noFill/>
          </a:ln>
        </p:spPr>
      </p:pic>
      <p:pic>
        <p:nvPicPr>
          <p:cNvPr id="249" name="Google Shape;249;p2" descr="An organic shape"/>
          <p:cNvPicPr preferRelativeResize="0"/>
          <p:nvPr>
            <p:custDataLst>
              <p:tags r:id="rId2"/>
            </p:custDataLst>
          </p:nvPr>
        </p:nvPicPr>
        <p:blipFill rotWithShape="1">
          <a:blip r:embed="rId12">
            <a:alphaModFix/>
          </a:blip>
          <a:srcRect/>
          <a:stretch/>
        </p:blipFill>
        <p:spPr>
          <a:xfrm rot="9699264">
            <a:off x="7594940" y="2612195"/>
            <a:ext cx="4998605" cy="3403272"/>
          </a:xfrm>
          <a:prstGeom prst="rect">
            <a:avLst/>
          </a:prstGeom>
          <a:noFill/>
          <a:ln>
            <a:noFill/>
          </a:ln>
        </p:spPr>
      </p:pic>
      <p:sp>
        <p:nvSpPr>
          <p:cNvPr id="250" name="Google Shape;250;p2"/>
          <p:cNvSpPr txBox="1">
            <a:spLocks noGrp="1"/>
          </p:cNvSpPr>
          <p:nvPr>
            <p:ph type="ftr" idx="11"/>
            <p:custDataLst>
              <p:tags r:id="rId3"/>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a:t>
            </a:r>
            <a:endParaRPr/>
          </a:p>
        </p:txBody>
      </p:sp>
      <p:sp>
        <p:nvSpPr>
          <p:cNvPr id="251" name="Google Shape;251;p2"/>
          <p:cNvSpPr txBox="1">
            <a:spLocks noGrp="1"/>
          </p:cNvSpPr>
          <p:nvPr>
            <p:ph type="sldNum" idx="12"/>
            <p:custDataLst>
              <p:tags r:id="rId4"/>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a:t>
            </a:fld>
            <a:endParaRPr/>
          </a:p>
        </p:txBody>
      </p:sp>
      <p:sp>
        <p:nvSpPr>
          <p:cNvPr id="252" name="Google Shape;252;p2"/>
          <p:cNvSpPr/>
          <p:nvPr>
            <p:custDataLst>
              <p:tags r:id="rId5"/>
            </p:custDataLst>
          </p:nvPr>
        </p:nvSpPr>
        <p:spPr>
          <a:xfrm>
            <a:off x="0" y="0"/>
            <a:ext cx="12192000" cy="246063"/>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p2" descr="Graphical user interface&#10;&#10;Description automatically generated"/>
          <p:cNvPicPr preferRelativeResize="0"/>
          <p:nvPr>
            <p:custDataLst>
              <p:tags r:id="rId6"/>
            </p:custDataLst>
          </p:nvPr>
        </p:nvPicPr>
        <p:blipFill rotWithShape="1">
          <a:blip r:embed="rId13">
            <a:alphaModFix/>
          </a:blip>
          <a:srcRect l="13046" t="12697" r="25805" b="-170"/>
          <a:stretch/>
        </p:blipFill>
        <p:spPr>
          <a:xfrm rot="191525">
            <a:off x="1600672" y="1526949"/>
            <a:ext cx="5265115" cy="4263807"/>
          </a:xfrm>
          <a:prstGeom prst="rect">
            <a:avLst/>
          </a:prstGeom>
          <a:noFill/>
          <a:ln>
            <a:noFill/>
          </a:ln>
          <a:effectLst>
            <a:outerShdw blurRad="266700" sx="101000" sy="101000" algn="ctr" rotWithShape="0">
              <a:srgbClr val="000000">
                <a:alpha val="13725"/>
              </a:srgbClr>
            </a:outerShdw>
          </a:effectLst>
        </p:spPr>
      </p:pic>
      <p:pic>
        <p:nvPicPr>
          <p:cNvPr id="254" name="Google Shape;254;p2" descr="Graphical user interface, text&#10;&#10;Description automatically generated"/>
          <p:cNvPicPr preferRelativeResize="0"/>
          <p:nvPr>
            <p:custDataLst>
              <p:tags r:id="rId7"/>
            </p:custDataLst>
          </p:nvPr>
        </p:nvPicPr>
        <p:blipFill rotWithShape="1">
          <a:blip r:embed="rId14">
            <a:alphaModFix/>
          </a:blip>
          <a:srcRect l="12792" t="13600" r="25613" b="283"/>
          <a:stretch/>
        </p:blipFill>
        <p:spPr>
          <a:xfrm rot="-189806">
            <a:off x="958071" y="1191903"/>
            <a:ext cx="5387038" cy="4263807"/>
          </a:xfrm>
          <a:prstGeom prst="rect">
            <a:avLst/>
          </a:prstGeom>
          <a:noFill/>
          <a:ln>
            <a:noFill/>
          </a:ln>
          <a:effectLst>
            <a:outerShdw blurRad="266700" sx="101000" sy="101000" algn="ctr" rotWithShape="0">
              <a:srgbClr val="000000">
                <a:alpha val="13725"/>
              </a:srgbClr>
            </a:outerShdw>
          </a:effectLst>
        </p:spPr>
      </p:pic>
      <p:sp>
        <p:nvSpPr>
          <p:cNvPr id="255" name="Google Shape;255;p2"/>
          <p:cNvSpPr txBox="1"/>
          <p:nvPr>
            <p:custDataLst>
              <p:tags r:id="rId8"/>
            </p:custDataLst>
          </p:nvPr>
        </p:nvSpPr>
        <p:spPr>
          <a:xfrm>
            <a:off x="7898538" y="2846752"/>
            <a:ext cx="3066361"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accent4"/>
                </a:solidFill>
                <a:latin typeface="Century Gothic"/>
                <a:ea typeface="Century Gothic"/>
                <a:cs typeface="Century Gothic"/>
                <a:sym typeface="Century Gothic"/>
              </a:rPr>
              <a:t>Document soumis en septembre 2021</a:t>
            </a:r>
            <a:endParaRPr sz="2800" b="1">
              <a:solidFill>
                <a:schemeClr val="accent4"/>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
          <p:cNvSpPr txBox="1"/>
          <p:nvPr>
            <p:custDataLst>
              <p:tags r:id="rId1"/>
            </p:custDataLst>
          </p:nvPr>
        </p:nvSpPr>
        <p:spPr>
          <a:xfrm>
            <a:off x="5439836" y="4457025"/>
            <a:ext cx="1363132" cy="54186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3"/>
          <p:cNvSpPr txBox="1"/>
          <p:nvPr>
            <p:custDataLst>
              <p:tags r:id="rId2"/>
            </p:custDataLst>
          </p:nvPr>
        </p:nvSpPr>
        <p:spPr>
          <a:xfrm>
            <a:off x="6671735" y="3893993"/>
            <a:ext cx="1363132" cy="54186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3"/>
          <p:cNvSpPr txBox="1"/>
          <p:nvPr>
            <p:custDataLst>
              <p:tags r:id="rId3"/>
            </p:custDataLst>
          </p:nvPr>
        </p:nvSpPr>
        <p:spPr>
          <a:xfrm>
            <a:off x="956735" y="3352126"/>
            <a:ext cx="2620432" cy="54186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3"/>
          <p:cNvSpPr txBox="1"/>
          <p:nvPr>
            <p:custDataLst>
              <p:tags r:id="rId4"/>
            </p:custDataLst>
          </p:nvPr>
        </p:nvSpPr>
        <p:spPr>
          <a:xfrm>
            <a:off x="5897034" y="2792186"/>
            <a:ext cx="3522134" cy="54186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3"/>
          <p:cNvSpPr txBox="1">
            <a:spLocks noGrp="1"/>
          </p:cNvSpPr>
          <p:nvPr>
            <p:ph type="ftr" idx="11"/>
            <p:custDataLst>
              <p:tags r:id="rId5"/>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   |</a:t>
            </a:r>
            <a:endParaRPr/>
          </a:p>
        </p:txBody>
      </p:sp>
      <p:sp>
        <p:nvSpPr>
          <p:cNvPr id="266" name="Google Shape;266;p3"/>
          <p:cNvSpPr txBox="1">
            <a:spLocks noGrp="1"/>
          </p:cNvSpPr>
          <p:nvPr>
            <p:ph type="sldNum" idx="12"/>
            <p:custDataLst>
              <p:tags r:id="rId6"/>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3</a:t>
            </a:fld>
            <a:endParaRPr/>
          </a:p>
        </p:txBody>
      </p:sp>
      <p:sp>
        <p:nvSpPr>
          <p:cNvPr id="267" name="Google Shape;267;p3"/>
          <p:cNvSpPr txBox="1"/>
          <p:nvPr>
            <p:custDataLst>
              <p:tags r:id="rId7"/>
            </p:custDataLst>
          </p:nvPr>
        </p:nvSpPr>
        <p:spPr>
          <a:xfrm>
            <a:off x="982134" y="1609467"/>
            <a:ext cx="445770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a:solidFill>
                  <a:srgbClr val="033325"/>
                </a:solidFill>
                <a:latin typeface="Calibri"/>
                <a:ea typeface="Calibri"/>
                <a:cs typeface="Calibri"/>
                <a:sym typeface="Calibri"/>
              </a:rPr>
              <a:t>OBJECTIF DE L’ENGAGEMENT</a:t>
            </a:r>
            <a:endParaRPr/>
          </a:p>
        </p:txBody>
      </p:sp>
      <p:sp>
        <p:nvSpPr>
          <p:cNvPr id="268" name="Google Shape;268;p3"/>
          <p:cNvSpPr txBox="1"/>
          <p:nvPr>
            <p:custDataLst>
              <p:tags r:id="rId8"/>
            </p:custDataLst>
          </p:nvPr>
        </p:nvSpPr>
        <p:spPr>
          <a:xfrm>
            <a:off x="982134" y="2191899"/>
            <a:ext cx="9855199" cy="33239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3000" b="1" dirty="0">
                <a:solidFill>
                  <a:schemeClr val="accent4"/>
                </a:solidFill>
                <a:latin typeface="Century Gothic"/>
                <a:ea typeface="Century Gothic"/>
                <a:cs typeface="Century Gothic"/>
                <a:sym typeface="Century Gothic"/>
              </a:rPr>
              <a:t>Inclure la voix des membres de la communauté dans tous les aspects  du travail de l’ESAO en vue de concevoir et de mettre en œuvre conjointement un système de soins de santé qui reflète les besoins uniques d’Algoma, permet de développer une compréhension commune </a:t>
            </a:r>
            <a:r>
              <a:rPr lang="fr-CA" sz="3000" b="1">
                <a:solidFill>
                  <a:schemeClr val="accent4"/>
                </a:solidFill>
                <a:latin typeface="Century Gothic"/>
                <a:ea typeface="Century Gothic"/>
                <a:cs typeface="Century Gothic"/>
                <a:sym typeface="Century Gothic"/>
              </a:rPr>
              <a:t>et de favoriser </a:t>
            </a:r>
            <a:r>
              <a:rPr lang="fr-CA" sz="3000" b="1" dirty="0">
                <a:solidFill>
                  <a:schemeClr val="accent4"/>
                </a:solidFill>
                <a:latin typeface="Century Gothic"/>
                <a:ea typeface="Century Gothic"/>
                <a:cs typeface="Century Gothic"/>
                <a:sym typeface="Century Gothic"/>
              </a:rPr>
              <a:t>la confiance.</a:t>
            </a:r>
          </a:p>
        </p:txBody>
      </p:sp>
      <p:sp>
        <p:nvSpPr>
          <p:cNvPr id="269" name="Google Shape;269;p3"/>
          <p:cNvSpPr/>
          <p:nvPr>
            <p:custDataLst>
              <p:tags r:id="rId9"/>
            </p:custDataLst>
          </p:nvPr>
        </p:nvSpPr>
        <p:spPr>
          <a:xfrm>
            <a:off x="0" y="0"/>
            <a:ext cx="12192000" cy="246063"/>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extLst>
    <p:ext uri="{6950BFC3-D8DA-4A85-94F7-54DA5524770B}">
      <p188:commentRel xmlns:p188="http://schemas.microsoft.com/office/powerpoint/2018/8/main" r:id="rId1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
          <p:cNvSpPr txBox="1">
            <a:spLocks noGrp="1"/>
          </p:cNvSpPr>
          <p:nvPr>
            <p:ph type="ftr" idx="11"/>
            <p:custDataLst>
              <p:tags r:id="rId1"/>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dirty="0"/>
              <a:t>ESAO   |</a:t>
            </a:r>
            <a:endParaRPr dirty="0"/>
          </a:p>
        </p:txBody>
      </p:sp>
      <p:sp>
        <p:nvSpPr>
          <p:cNvPr id="276" name="Google Shape;276;p4"/>
          <p:cNvSpPr txBox="1">
            <a:spLocks noGrp="1"/>
          </p:cNvSpPr>
          <p:nvPr>
            <p:ph type="sldNum" idx="12"/>
            <p:custDataLst>
              <p:tags r:id="rId2"/>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4</a:t>
            </a:fld>
            <a:endParaRPr dirty="0"/>
          </a:p>
        </p:txBody>
      </p:sp>
      <p:sp>
        <p:nvSpPr>
          <p:cNvPr id="277" name="Google Shape;277;p4"/>
          <p:cNvSpPr txBox="1"/>
          <p:nvPr>
            <p:custDataLst>
              <p:tags r:id="rId3"/>
            </p:custDataLst>
          </p:nvPr>
        </p:nvSpPr>
        <p:spPr>
          <a:xfrm>
            <a:off x="866623" y="1330852"/>
            <a:ext cx="385777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dirty="0">
                <a:solidFill>
                  <a:srgbClr val="033325"/>
                </a:solidFill>
                <a:latin typeface="Calibri"/>
                <a:ea typeface="Calibri"/>
                <a:cs typeface="Calibri"/>
                <a:sym typeface="Calibri"/>
              </a:rPr>
              <a:t>PRINCIPES DIRECTEURS</a:t>
            </a:r>
            <a:endParaRPr dirty="0"/>
          </a:p>
        </p:txBody>
      </p:sp>
      <p:pic>
        <p:nvPicPr>
          <p:cNvPr id="278" name="Google Shape;278;p4"/>
          <p:cNvPicPr preferRelativeResize="0"/>
          <p:nvPr>
            <p:custDataLst>
              <p:tags r:id="rId4"/>
            </p:custDataLst>
          </p:nvPr>
        </p:nvPicPr>
        <p:blipFill rotWithShape="1">
          <a:blip r:embed="rId15">
            <a:alphaModFix/>
          </a:blip>
          <a:srcRect/>
          <a:stretch/>
        </p:blipFill>
        <p:spPr>
          <a:xfrm>
            <a:off x="910167" y="2406527"/>
            <a:ext cx="2079171" cy="2079171"/>
          </a:xfrm>
          <a:prstGeom prst="rect">
            <a:avLst/>
          </a:prstGeom>
          <a:noFill/>
          <a:ln>
            <a:noFill/>
          </a:ln>
        </p:spPr>
      </p:pic>
      <p:pic>
        <p:nvPicPr>
          <p:cNvPr id="279" name="Google Shape;279;p4"/>
          <p:cNvPicPr preferRelativeResize="0"/>
          <p:nvPr>
            <p:custDataLst>
              <p:tags r:id="rId5"/>
            </p:custDataLst>
          </p:nvPr>
        </p:nvPicPr>
        <p:blipFill rotWithShape="1">
          <a:blip r:embed="rId16">
            <a:alphaModFix/>
          </a:blip>
          <a:srcRect/>
          <a:stretch/>
        </p:blipFill>
        <p:spPr>
          <a:xfrm>
            <a:off x="6219973" y="2422856"/>
            <a:ext cx="2079171" cy="2079171"/>
          </a:xfrm>
          <a:prstGeom prst="rect">
            <a:avLst/>
          </a:prstGeom>
          <a:noFill/>
          <a:ln>
            <a:noFill/>
          </a:ln>
        </p:spPr>
      </p:pic>
      <p:pic>
        <p:nvPicPr>
          <p:cNvPr id="280" name="Google Shape;280;p4"/>
          <p:cNvPicPr preferRelativeResize="0"/>
          <p:nvPr>
            <p:custDataLst>
              <p:tags r:id="rId6"/>
            </p:custDataLst>
          </p:nvPr>
        </p:nvPicPr>
        <p:blipFill rotWithShape="1">
          <a:blip r:embed="rId17">
            <a:alphaModFix/>
          </a:blip>
          <a:srcRect/>
          <a:stretch/>
        </p:blipFill>
        <p:spPr>
          <a:xfrm>
            <a:off x="3565069" y="2422856"/>
            <a:ext cx="2079171" cy="2079171"/>
          </a:xfrm>
          <a:prstGeom prst="rect">
            <a:avLst/>
          </a:prstGeom>
          <a:noFill/>
          <a:ln>
            <a:noFill/>
          </a:ln>
        </p:spPr>
      </p:pic>
      <p:pic>
        <p:nvPicPr>
          <p:cNvPr id="281" name="Google Shape;281;p4"/>
          <p:cNvPicPr preferRelativeResize="0"/>
          <p:nvPr>
            <p:custDataLst>
              <p:tags r:id="rId7"/>
            </p:custDataLst>
          </p:nvPr>
        </p:nvPicPr>
        <p:blipFill rotWithShape="1">
          <a:blip r:embed="rId18">
            <a:alphaModFix/>
          </a:blip>
          <a:srcRect/>
          <a:stretch/>
        </p:blipFill>
        <p:spPr>
          <a:xfrm>
            <a:off x="8874875" y="2406526"/>
            <a:ext cx="2079171" cy="2079171"/>
          </a:xfrm>
          <a:prstGeom prst="rect">
            <a:avLst/>
          </a:prstGeom>
          <a:noFill/>
          <a:ln>
            <a:noFill/>
          </a:ln>
        </p:spPr>
      </p:pic>
      <p:sp>
        <p:nvSpPr>
          <p:cNvPr id="282" name="Google Shape;282;p4"/>
          <p:cNvSpPr txBox="1"/>
          <p:nvPr>
            <p:custDataLst>
              <p:tags r:id="rId8"/>
            </p:custDataLst>
          </p:nvPr>
        </p:nvSpPr>
        <p:spPr>
          <a:xfrm>
            <a:off x="722992" y="4700358"/>
            <a:ext cx="245352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dirty="0">
                <a:solidFill>
                  <a:schemeClr val="accent4"/>
                </a:solidFill>
                <a:latin typeface="Century Gothic"/>
                <a:ea typeface="Century Gothic"/>
                <a:cs typeface="Century Gothic"/>
                <a:sym typeface="Century Gothic"/>
              </a:rPr>
              <a:t>Collaboration</a:t>
            </a:r>
            <a:endParaRPr dirty="0"/>
          </a:p>
        </p:txBody>
      </p:sp>
      <p:sp>
        <p:nvSpPr>
          <p:cNvPr id="283" name="Google Shape;283;p4"/>
          <p:cNvSpPr txBox="1"/>
          <p:nvPr>
            <p:custDataLst>
              <p:tags r:id="rId9"/>
            </p:custDataLst>
          </p:nvPr>
        </p:nvSpPr>
        <p:spPr>
          <a:xfrm>
            <a:off x="3377895" y="4700358"/>
            <a:ext cx="245352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dirty="0" err="1">
                <a:solidFill>
                  <a:schemeClr val="accent4"/>
                </a:solidFill>
                <a:latin typeface="Century Gothic"/>
                <a:ea typeface="Century Gothic"/>
                <a:cs typeface="Century Gothic"/>
                <a:sym typeface="Century Gothic"/>
              </a:rPr>
              <a:t>Accessibilité</a:t>
            </a:r>
            <a:endParaRPr/>
          </a:p>
        </p:txBody>
      </p:sp>
      <p:sp>
        <p:nvSpPr>
          <p:cNvPr id="284" name="Google Shape;284;p4"/>
          <p:cNvSpPr txBox="1"/>
          <p:nvPr>
            <p:custDataLst>
              <p:tags r:id="rId10"/>
            </p:custDataLst>
          </p:nvPr>
        </p:nvSpPr>
        <p:spPr>
          <a:xfrm>
            <a:off x="6032798" y="4700358"/>
            <a:ext cx="245352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a:solidFill>
                  <a:schemeClr val="accent4"/>
                </a:solidFill>
                <a:latin typeface="Century Gothic"/>
                <a:ea typeface="Century Gothic"/>
                <a:cs typeface="Century Gothic"/>
                <a:sym typeface="Century Gothic"/>
              </a:rPr>
              <a:t>Sécurité culturelle</a:t>
            </a:r>
            <a:endParaRPr/>
          </a:p>
        </p:txBody>
      </p:sp>
      <p:sp>
        <p:nvSpPr>
          <p:cNvPr id="285" name="Google Shape;285;p4"/>
          <p:cNvSpPr txBox="1"/>
          <p:nvPr>
            <p:custDataLst>
              <p:tags r:id="rId11"/>
            </p:custDataLst>
          </p:nvPr>
        </p:nvSpPr>
        <p:spPr>
          <a:xfrm>
            <a:off x="8687701" y="4700358"/>
            <a:ext cx="245352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a:solidFill>
                  <a:schemeClr val="accent4"/>
                </a:solidFill>
                <a:latin typeface="Century Gothic"/>
                <a:ea typeface="Century Gothic"/>
                <a:cs typeface="Century Gothic"/>
                <a:sym typeface="Century Gothic"/>
              </a:rPr>
              <a:t>Responsabilité</a:t>
            </a:r>
            <a:endParaRPr/>
          </a:p>
        </p:txBody>
      </p:sp>
      <p:sp>
        <p:nvSpPr>
          <p:cNvPr id="286" name="Google Shape;286;p4"/>
          <p:cNvSpPr/>
          <p:nvPr>
            <p:custDataLst>
              <p:tags r:id="rId12"/>
            </p:custDataLst>
          </p:nvPr>
        </p:nvSpPr>
        <p:spPr>
          <a:xfrm>
            <a:off x="0" y="0"/>
            <a:ext cx="12192000" cy="246063"/>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
          <p:cNvSpPr txBox="1">
            <a:spLocks noGrp="1"/>
          </p:cNvSpPr>
          <p:nvPr>
            <p:ph type="ftr" idx="11"/>
            <p:custDataLst>
              <p:tags r:id="rId1"/>
            </p:custDataLst>
          </p:nvPr>
        </p:nvSpPr>
        <p:spPr>
          <a:xfrm>
            <a:off x="9891711" y="6246812"/>
            <a:ext cx="107156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   |</a:t>
            </a:r>
            <a:endParaRPr/>
          </a:p>
        </p:txBody>
      </p:sp>
      <p:sp>
        <p:nvSpPr>
          <p:cNvPr id="293" name="Google Shape;293;p5"/>
          <p:cNvSpPr txBox="1">
            <a:spLocks noGrp="1"/>
          </p:cNvSpPr>
          <p:nvPr>
            <p:ph type="sldNum" idx="12"/>
            <p:custDataLst>
              <p:tags r:id="rId2"/>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5</a:t>
            </a:fld>
            <a:endParaRPr/>
          </a:p>
        </p:txBody>
      </p:sp>
      <p:cxnSp>
        <p:nvCxnSpPr>
          <p:cNvPr id="294" name="Google Shape;294;p5"/>
          <p:cNvCxnSpPr/>
          <p:nvPr>
            <p:custDataLst>
              <p:tags r:id="rId3"/>
            </p:custDataLst>
          </p:nvPr>
        </p:nvCxnSpPr>
        <p:spPr>
          <a:xfrm>
            <a:off x="2090057" y="0"/>
            <a:ext cx="0" cy="6901543"/>
          </a:xfrm>
          <a:prstGeom prst="straightConnector1">
            <a:avLst/>
          </a:prstGeom>
          <a:noFill/>
          <a:ln w="38100" cap="flat" cmpd="sng">
            <a:solidFill>
              <a:schemeClr val="accent1"/>
            </a:solidFill>
            <a:prstDash val="solid"/>
            <a:miter lim="800000"/>
            <a:headEnd type="none" w="sm" len="sm"/>
            <a:tailEnd type="none" w="sm" len="sm"/>
          </a:ln>
        </p:spPr>
      </p:cxnSp>
      <p:sp>
        <p:nvSpPr>
          <p:cNvPr id="295" name="Google Shape;295;p5"/>
          <p:cNvSpPr/>
          <p:nvPr>
            <p:custDataLst>
              <p:tags r:id="rId4"/>
            </p:custDataLst>
          </p:nvPr>
        </p:nvSpPr>
        <p:spPr>
          <a:xfrm>
            <a:off x="1685925" y="1821760"/>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5"/>
          <p:cNvSpPr/>
          <p:nvPr>
            <p:custDataLst>
              <p:tags r:id="rId5"/>
            </p:custDataLst>
          </p:nvPr>
        </p:nvSpPr>
        <p:spPr>
          <a:xfrm>
            <a:off x="1685925" y="2742007"/>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5"/>
          <p:cNvSpPr/>
          <p:nvPr>
            <p:custDataLst>
              <p:tags r:id="rId6"/>
            </p:custDataLst>
          </p:nvPr>
        </p:nvSpPr>
        <p:spPr>
          <a:xfrm>
            <a:off x="1685925" y="3679372"/>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5"/>
          <p:cNvSpPr/>
          <p:nvPr>
            <p:custDataLst>
              <p:tags r:id="rId7"/>
            </p:custDataLst>
          </p:nvPr>
        </p:nvSpPr>
        <p:spPr>
          <a:xfrm>
            <a:off x="1685925" y="4599085"/>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5"/>
          <p:cNvSpPr txBox="1"/>
          <p:nvPr>
            <p:custDataLst>
              <p:tags r:id="rId8"/>
            </p:custDataLst>
          </p:nvPr>
        </p:nvSpPr>
        <p:spPr>
          <a:xfrm>
            <a:off x="3096985" y="1946945"/>
            <a:ext cx="599258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b="1">
                <a:solidFill>
                  <a:schemeClr val="accent4"/>
                </a:solidFill>
                <a:latin typeface="Century Gothic"/>
                <a:ea typeface="Century Gothic"/>
                <a:cs typeface="Century Gothic"/>
                <a:sym typeface="Century Gothic"/>
              </a:rPr>
              <a:t>Gouvernance et leadership</a:t>
            </a:r>
            <a:endParaRPr/>
          </a:p>
        </p:txBody>
      </p:sp>
      <p:sp>
        <p:nvSpPr>
          <p:cNvPr id="300" name="Google Shape;300;p5"/>
          <p:cNvSpPr txBox="1"/>
          <p:nvPr>
            <p:custDataLst>
              <p:tags r:id="rId9"/>
            </p:custDataLst>
          </p:nvPr>
        </p:nvSpPr>
        <p:spPr>
          <a:xfrm>
            <a:off x="3096985" y="2844225"/>
            <a:ext cx="706755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b="1">
                <a:solidFill>
                  <a:schemeClr val="accent4"/>
                </a:solidFill>
                <a:latin typeface="Century Gothic"/>
                <a:ea typeface="Century Gothic"/>
                <a:cs typeface="Century Gothic"/>
                <a:sym typeface="Century Gothic"/>
              </a:rPr>
              <a:t>Conception de projets et activités</a:t>
            </a:r>
            <a:endParaRPr/>
          </a:p>
        </p:txBody>
      </p:sp>
      <p:sp>
        <p:nvSpPr>
          <p:cNvPr id="301" name="Google Shape;301;p5"/>
          <p:cNvSpPr txBox="1"/>
          <p:nvPr>
            <p:custDataLst>
              <p:tags r:id="rId10"/>
            </p:custDataLst>
          </p:nvPr>
        </p:nvSpPr>
        <p:spPr>
          <a:xfrm>
            <a:off x="3096985" y="3781590"/>
            <a:ext cx="706755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b="1">
                <a:solidFill>
                  <a:schemeClr val="accent4"/>
                </a:solidFill>
                <a:latin typeface="Century Gothic"/>
                <a:ea typeface="Century Gothic"/>
                <a:cs typeface="Century Gothic"/>
                <a:sym typeface="Century Gothic"/>
              </a:rPr>
              <a:t>Communauté de conseillers et de bénévoles</a:t>
            </a:r>
            <a:endParaRPr dirty="0"/>
          </a:p>
        </p:txBody>
      </p:sp>
      <p:sp>
        <p:nvSpPr>
          <p:cNvPr id="302" name="Google Shape;302;p5"/>
          <p:cNvSpPr txBox="1"/>
          <p:nvPr>
            <p:custDataLst>
              <p:tags r:id="rId11"/>
            </p:custDataLst>
          </p:nvPr>
        </p:nvSpPr>
        <p:spPr>
          <a:xfrm>
            <a:off x="3096985" y="4804650"/>
            <a:ext cx="706755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b="1">
                <a:solidFill>
                  <a:schemeClr val="accent4"/>
                </a:solidFill>
                <a:latin typeface="Century Gothic"/>
                <a:ea typeface="Century Gothic"/>
                <a:cs typeface="Century Gothic"/>
                <a:sym typeface="Century Gothic"/>
              </a:rPr>
              <a:t>Sensibilisation à l’engagement</a:t>
            </a:r>
            <a:endParaRPr/>
          </a:p>
        </p:txBody>
      </p:sp>
      <p:sp>
        <p:nvSpPr>
          <p:cNvPr id="303" name="Google Shape;303;p5"/>
          <p:cNvSpPr txBox="1"/>
          <p:nvPr>
            <p:custDataLst>
              <p:tags r:id="rId12"/>
            </p:custDataLst>
          </p:nvPr>
        </p:nvSpPr>
        <p:spPr>
          <a:xfrm>
            <a:off x="3096985" y="1111220"/>
            <a:ext cx="19036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a:solidFill>
                  <a:srgbClr val="033325"/>
                </a:solidFill>
                <a:latin typeface="Calibri"/>
                <a:ea typeface="Calibri"/>
                <a:cs typeface="Calibri"/>
                <a:sym typeface="Calibri"/>
              </a:rPr>
              <a:t>DOMAINES</a:t>
            </a:r>
            <a:endParaRPr dirty="0"/>
          </a:p>
        </p:txBody>
      </p:sp>
      <p:sp>
        <p:nvSpPr>
          <p:cNvPr id="304" name="Google Shape;304;p5"/>
          <p:cNvSpPr/>
          <p:nvPr>
            <p:custDataLst>
              <p:tags r:id="rId13"/>
            </p:custDataLst>
          </p:nvPr>
        </p:nvSpPr>
        <p:spPr>
          <a:xfrm>
            <a:off x="0" y="0"/>
            <a:ext cx="12192000" cy="246063"/>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5" name="Google Shape;305;p5" descr="Lightbulb and gear with solid fill"/>
          <p:cNvPicPr preferRelativeResize="0"/>
          <p:nvPr>
            <p:custDataLst>
              <p:tags r:id="rId14"/>
            </p:custDataLst>
          </p:nvPr>
        </p:nvPicPr>
        <p:blipFill rotWithShape="1">
          <a:blip r:embed="rId25">
            <a:alphaModFix/>
          </a:blip>
          <a:srcRect/>
          <a:stretch/>
        </p:blipFill>
        <p:spPr>
          <a:xfrm>
            <a:off x="1794604" y="1920682"/>
            <a:ext cx="614801" cy="614801"/>
          </a:xfrm>
          <a:prstGeom prst="rect">
            <a:avLst/>
          </a:prstGeom>
          <a:noFill/>
          <a:ln>
            <a:noFill/>
          </a:ln>
        </p:spPr>
      </p:pic>
      <p:pic>
        <p:nvPicPr>
          <p:cNvPr id="306" name="Google Shape;306;p5" descr="Circular flowchart with solid fill"/>
          <p:cNvPicPr preferRelativeResize="0"/>
          <p:nvPr>
            <p:custDataLst>
              <p:tags r:id="rId15"/>
            </p:custDataLst>
          </p:nvPr>
        </p:nvPicPr>
        <p:blipFill rotWithShape="1">
          <a:blip r:embed="rId26">
            <a:alphaModFix/>
          </a:blip>
          <a:srcRect/>
          <a:stretch/>
        </p:blipFill>
        <p:spPr>
          <a:xfrm>
            <a:off x="1794604" y="2835318"/>
            <a:ext cx="614801" cy="614801"/>
          </a:xfrm>
          <a:prstGeom prst="rect">
            <a:avLst/>
          </a:prstGeom>
          <a:noFill/>
          <a:ln>
            <a:noFill/>
          </a:ln>
        </p:spPr>
      </p:pic>
      <p:pic>
        <p:nvPicPr>
          <p:cNvPr id="307" name="Google Shape;307;p5" descr="Circular flowchart outline"/>
          <p:cNvPicPr preferRelativeResize="0"/>
          <p:nvPr>
            <p:custDataLst>
              <p:tags r:id="rId16"/>
            </p:custDataLst>
          </p:nvPr>
        </p:nvPicPr>
        <p:blipFill rotWithShape="1">
          <a:blip r:embed="rId27">
            <a:alphaModFix/>
          </a:blip>
          <a:srcRect/>
          <a:stretch/>
        </p:blipFill>
        <p:spPr>
          <a:xfrm>
            <a:off x="1818383" y="2872444"/>
            <a:ext cx="543347" cy="543347"/>
          </a:xfrm>
          <a:prstGeom prst="rect">
            <a:avLst/>
          </a:prstGeom>
          <a:noFill/>
          <a:ln>
            <a:noFill/>
          </a:ln>
        </p:spPr>
      </p:pic>
      <p:pic>
        <p:nvPicPr>
          <p:cNvPr id="308" name="Google Shape;308;p5" descr="Send with solid fill"/>
          <p:cNvPicPr preferRelativeResize="0"/>
          <p:nvPr>
            <p:custDataLst>
              <p:tags r:id="rId17"/>
            </p:custDataLst>
          </p:nvPr>
        </p:nvPicPr>
        <p:blipFill rotWithShape="1">
          <a:blip r:embed="rId28">
            <a:alphaModFix/>
          </a:blip>
          <a:srcRect/>
          <a:stretch/>
        </p:blipFill>
        <p:spPr>
          <a:xfrm>
            <a:off x="1746929" y="3784178"/>
            <a:ext cx="614801" cy="614801"/>
          </a:xfrm>
          <a:prstGeom prst="rect">
            <a:avLst/>
          </a:prstGeom>
          <a:noFill/>
          <a:ln>
            <a:noFill/>
          </a:ln>
        </p:spPr>
      </p:pic>
      <p:pic>
        <p:nvPicPr>
          <p:cNvPr id="309" name="Google Shape;309;p5" descr="Lightbulb and gear outline"/>
          <p:cNvPicPr preferRelativeResize="0"/>
          <p:nvPr>
            <p:custDataLst>
              <p:tags r:id="rId18"/>
            </p:custDataLst>
          </p:nvPr>
        </p:nvPicPr>
        <p:blipFill rotWithShape="1">
          <a:blip r:embed="rId29">
            <a:alphaModFix/>
          </a:blip>
          <a:srcRect/>
          <a:stretch/>
        </p:blipFill>
        <p:spPr>
          <a:xfrm>
            <a:off x="1818384" y="1938029"/>
            <a:ext cx="543347" cy="543347"/>
          </a:xfrm>
          <a:prstGeom prst="rect">
            <a:avLst/>
          </a:prstGeom>
          <a:noFill/>
          <a:ln>
            <a:noFill/>
          </a:ln>
        </p:spPr>
      </p:pic>
      <p:pic>
        <p:nvPicPr>
          <p:cNvPr id="310" name="Google Shape;310;p5" descr="Email with solid fill"/>
          <p:cNvPicPr preferRelativeResize="0"/>
          <p:nvPr>
            <p:custDataLst>
              <p:tags r:id="rId19"/>
            </p:custDataLst>
          </p:nvPr>
        </p:nvPicPr>
        <p:blipFill rotWithShape="1">
          <a:blip r:embed="rId30">
            <a:alphaModFix/>
          </a:blip>
          <a:srcRect/>
          <a:stretch/>
        </p:blipFill>
        <p:spPr>
          <a:xfrm>
            <a:off x="1818383" y="4694885"/>
            <a:ext cx="567126" cy="567126"/>
          </a:xfrm>
          <a:prstGeom prst="rect">
            <a:avLst/>
          </a:prstGeom>
          <a:noFill/>
          <a:ln>
            <a:noFill/>
          </a:ln>
        </p:spPr>
      </p:pic>
      <p:pic>
        <p:nvPicPr>
          <p:cNvPr id="311" name="Google Shape;311;p5" descr="Email outline"/>
          <p:cNvPicPr preferRelativeResize="0"/>
          <p:nvPr>
            <p:custDataLst>
              <p:tags r:id="rId20"/>
            </p:custDataLst>
          </p:nvPr>
        </p:nvPicPr>
        <p:blipFill rotWithShape="1">
          <a:blip r:embed="rId31">
            <a:alphaModFix/>
          </a:blip>
          <a:srcRect/>
          <a:stretch/>
        </p:blipFill>
        <p:spPr>
          <a:xfrm>
            <a:off x="1818383" y="4713213"/>
            <a:ext cx="530469" cy="530469"/>
          </a:xfrm>
          <a:prstGeom prst="rect">
            <a:avLst/>
          </a:prstGeom>
          <a:noFill/>
          <a:ln>
            <a:noFill/>
          </a:ln>
        </p:spPr>
      </p:pic>
      <p:pic>
        <p:nvPicPr>
          <p:cNvPr id="312" name="Google Shape;312;p5" descr="Send outline"/>
          <p:cNvPicPr preferRelativeResize="0"/>
          <p:nvPr>
            <p:custDataLst>
              <p:tags r:id="rId21"/>
            </p:custDataLst>
          </p:nvPr>
        </p:nvPicPr>
        <p:blipFill rotWithShape="1">
          <a:blip r:embed="rId32">
            <a:alphaModFix/>
          </a:blip>
          <a:srcRect/>
          <a:stretch/>
        </p:blipFill>
        <p:spPr>
          <a:xfrm>
            <a:off x="1772458" y="3822832"/>
            <a:ext cx="543347" cy="543347"/>
          </a:xfrm>
          <a:prstGeom prst="rect">
            <a:avLst/>
          </a:prstGeom>
          <a:noFill/>
          <a:ln>
            <a:noFill/>
          </a:ln>
        </p:spPr>
      </p:pic>
      <p:pic>
        <p:nvPicPr>
          <p:cNvPr id="313" name="Google Shape;313;p5"/>
          <p:cNvPicPr preferRelativeResize="0"/>
          <p:nvPr>
            <p:custDataLst>
              <p:tags r:id="rId22"/>
            </p:custDataLst>
          </p:nvPr>
        </p:nvPicPr>
        <p:blipFill rotWithShape="1">
          <a:blip r:embed="rId33">
            <a:alphaModFix/>
          </a:blip>
          <a:srcRect/>
          <a:stretch/>
        </p:blipFill>
        <p:spPr>
          <a:xfrm>
            <a:off x="1430564" y="2552701"/>
            <a:ext cx="1213834" cy="1104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
          <p:cNvSpPr txBox="1">
            <a:spLocks noGrp="1"/>
          </p:cNvSpPr>
          <p:nvPr>
            <p:ph type="ftr" idx="11"/>
            <p:custDataLst>
              <p:tags r:id="rId1"/>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   |</a:t>
            </a:r>
            <a:endParaRPr/>
          </a:p>
        </p:txBody>
      </p:sp>
      <p:sp>
        <p:nvSpPr>
          <p:cNvPr id="320" name="Google Shape;320;p6"/>
          <p:cNvSpPr txBox="1">
            <a:spLocks noGrp="1"/>
          </p:cNvSpPr>
          <p:nvPr>
            <p:ph type="sldNum" idx="12"/>
            <p:custDataLst>
              <p:tags r:id="rId2"/>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6</a:t>
            </a:fld>
            <a:endParaRPr/>
          </a:p>
        </p:txBody>
      </p:sp>
      <p:cxnSp>
        <p:nvCxnSpPr>
          <p:cNvPr id="321" name="Google Shape;321;p6"/>
          <p:cNvCxnSpPr/>
          <p:nvPr>
            <p:custDataLst>
              <p:tags r:id="rId3"/>
            </p:custDataLst>
          </p:nvPr>
        </p:nvCxnSpPr>
        <p:spPr>
          <a:xfrm rot="10800000" flipH="1">
            <a:off x="-1" y="3955839"/>
            <a:ext cx="12192003" cy="1"/>
          </a:xfrm>
          <a:prstGeom prst="straightConnector1">
            <a:avLst/>
          </a:prstGeom>
          <a:noFill/>
          <a:ln w="38100" cap="flat" cmpd="sng">
            <a:solidFill>
              <a:schemeClr val="accent1"/>
            </a:solidFill>
            <a:prstDash val="solid"/>
            <a:miter lim="800000"/>
            <a:headEnd type="none" w="sm" len="sm"/>
            <a:tailEnd type="none" w="sm" len="sm"/>
          </a:ln>
        </p:spPr>
      </p:cxnSp>
      <p:sp>
        <p:nvSpPr>
          <p:cNvPr id="322" name="Google Shape;322;p6"/>
          <p:cNvSpPr/>
          <p:nvPr>
            <p:custDataLst>
              <p:tags r:id="rId4"/>
            </p:custDataLst>
          </p:nvPr>
        </p:nvSpPr>
        <p:spPr>
          <a:xfrm>
            <a:off x="9670295" y="3555017"/>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custDataLst>
              <p:tags r:id="rId5"/>
            </p:custDataLst>
          </p:nvPr>
        </p:nvSpPr>
        <p:spPr>
          <a:xfrm>
            <a:off x="6578182" y="3551707"/>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6"/>
          <p:cNvSpPr/>
          <p:nvPr>
            <p:custDataLst>
              <p:tags r:id="rId6"/>
            </p:custDataLst>
          </p:nvPr>
        </p:nvSpPr>
        <p:spPr>
          <a:xfrm>
            <a:off x="3642423" y="3551707"/>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6"/>
          <p:cNvSpPr/>
          <p:nvPr>
            <p:custDataLst>
              <p:tags r:id="rId7"/>
            </p:custDataLst>
          </p:nvPr>
        </p:nvSpPr>
        <p:spPr>
          <a:xfrm>
            <a:off x="1029614" y="3551707"/>
            <a:ext cx="808263" cy="80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6"/>
          <p:cNvSpPr txBox="1"/>
          <p:nvPr>
            <p:custDataLst>
              <p:tags r:id="rId8"/>
            </p:custDataLst>
          </p:nvPr>
        </p:nvSpPr>
        <p:spPr>
          <a:xfrm>
            <a:off x="312992" y="2741707"/>
            <a:ext cx="226528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3200" b="1">
                <a:solidFill>
                  <a:schemeClr val="accent4"/>
                </a:solidFill>
                <a:latin typeface="Century Gothic"/>
                <a:ea typeface="Century Gothic"/>
                <a:cs typeface="Century Gothic"/>
                <a:sym typeface="Century Gothic"/>
              </a:rPr>
              <a:t>Mise en commun</a:t>
            </a:r>
            <a:endParaRPr sz="3200" b="1">
              <a:solidFill>
                <a:schemeClr val="accent4"/>
              </a:solidFill>
              <a:latin typeface="Century Gothic"/>
              <a:ea typeface="Century Gothic"/>
              <a:cs typeface="Century Gothic"/>
              <a:sym typeface="Century Gothic"/>
            </a:endParaRPr>
          </a:p>
        </p:txBody>
      </p:sp>
      <p:sp>
        <p:nvSpPr>
          <p:cNvPr id="327" name="Google Shape;327;p6"/>
          <p:cNvSpPr txBox="1"/>
          <p:nvPr>
            <p:custDataLst>
              <p:tags r:id="rId9"/>
            </p:custDataLst>
          </p:nvPr>
        </p:nvSpPr>
        <p:spPr>
          <a:xfrm>
            <a:off x="2710735" y="2745783"/>
            <a:ext cx="267163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3200" b="1">
                <a:solidFill>
                  <a:schemeClr val="accent4"/>
                </a:solidFill>
                <a:latin typeface="Century Gothic"/>
                <a:ea typeface="Century Gothic"/>
                <a:cs typeface="Century Gothic"/>
                <a:sym typeface="Century Gothic"/>
              </a:rPr>
              <a:t>Consulter</a:t>
            </a:r>
            <a:endParaRPr sz="3200" b="1">
              <a:solidFill>
                <a:schemeClr val="accent4"/>
              </a:solidFill>
              <a:latin typeface="Century Gothic"/>
              <a:ea typeface="Century Gothic"/>
              <a:cs typeface="Century Gothic"/>
              <a:sym typeface="Century Gothic"/>
            </a:endParaRPr>
          </a:p>
        </p:txBody>
      </p:sp>
      <p:sp>
        <p:nvSpPr>
          <p:cNvPr id="328" name="Google Shape;328;p6"/>
          <p:cNvSpPr txBox="1"/>
          <p:nvPr>
            <p:custDataLst>
              <p:tags r:id="rId10"/>
            </p:custDataLst>
          </p:nvPr>
        </p:nvSpPr>
        <p:spPr>
          <a:xfrm>
            <a:off x="5658442" y="2729015"/>
            <a:ext cx="267163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3200" b="1">
                <a:solidFill>
                  <a:schemeClr val="accent4"/>
                </a:solidFill>
                <a:latin typeface="Century Gothic"/>
                <a:ea typeface="Century Gothic"/>
                <a:cs typeface="Century Gothic"/>
                <a:sym typeface="Century Gothic"/>
              </a:rPr>
              <a:t>Délibérer</a:t>
            </a:r>
            <a:endParaRPr sz="3200" b="1">
              <a:solidFill>
                <a:schemeClr val="accent4"/>
              </a:solidFill>
              <a:latin typeface="Century Gothic"/>
              <a:ea typeface="Century Gothic"/>
              <a:cs typeface="Century Gothic"/>
              <a:sym typeface="Century Gothic"/>
            </a:endParaRPr>
          </a:p>
        </p:txBody>
      </p:sp>
      <p:sp>
        <p:nvSpPr>
          <p:cNvPr id="329" name="Google Shape;329;p6"/>
          <p:cNvSpPr txBox="1"/>
          <p:nvPr>
            <p:custDataLst>
              <p:tags r:id="rId11"/>
            </p:custDataLst>
          </p:nvPr>
        </p:nvSpPr>
        <p:spPr>
          <a:xfrm>
            <a:off x="8738607" y="2745782"/>
            <a:ext cx="267163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3200" b="1">
                <a:solidFill>
                  <a:schemeClr val="accent4"/>
                </a:solidFill>
                <a:latin typeface="Century Gothic"/>
                <a:ea typeface="Century Gothic"/>
                <a:cs typeface="Century Gothic"/>
                <a:sym typeface="Century Gothic"/>
              </a:rPr>
              <a:t>Collaborer</a:t>
            </a:r>
            <a:endParaRPr sz="3200" b="1">
              <a:solidFill>
                <a:schemeClr val="accent4"/>
              </a:solidFill>
              <a:latin typeface="Century Gothic"/>
              <a:ea typeface="Century Gothic"/>
              <a:cs typeface="Century Gothic"/>
              <a:sym typeface="Century Gothic"/>
            </a:endParaRPr>
          </a:p>
        </p:txBody>
      </p:sp>
      <p:sp>
        <p:nvSpPr>
          <p:cNvPr id="330" name="Google Shape;330;p6"/>
          <p:cNvSpPr txBox="1"/>
          <p:nvPr>
            <p:custDataLst>
              <p:tags r:id="rId12"/>
            </p:custDataLst>
          </p:nvPr>
        </p:nvSpPr>
        <p:spPr>
          <a:xfrm>
            <a:off x="811741" y="1909663"/>
            <a:ext cx="25696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a:solidFill>
                  <a:srgbClr val="033325"/>
                </a:solidFill>
                <a:latin typeface="Calibri"/>
                <a:ea typeface="Calibri"/>
                <a:cs typeface="Calibri"/>
                <a:sym typeface="Calibri"/>
              </a:rPr>
              <a:t>APPROCHES</a:t>
            </a:r>
            <a:endParaRPr sz="2800" dirty="0">
              <a:solidFill>
                <a:srgbClr val="033325"/>
              </a:solidFill>
              <a:latin typeface="Calibri"/>
              <a:ea typeface="Calibri"/>
              <a:cs typeface="Calibri"/>
              <a:sym typeface="Calibri"/>
            </a:endParaRPr>
          </a:p>
        </p:txBody>
      </p:sp>
      <p:sp>
        <p:nvSpPr>
          <p:cNvPr id="331" name="Google Shape;331;p6"/>
          <p:cNvSpPr/>
          <p:nvPr>
            <p:custDataLst>
              <p:tags r:id="rId13"/>
            </p:custDataLst>
          </p:nvPr>
        </p:nvSpPr>
        <p:spPr>
          <a:xfrm>
            <a:off x="0" y="0"/>
            <a:ext cx="12192000" cy="246063"/>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2" name="Google Shape;332;p6" descr="Lightbulb and gear with solid fill"/>
          <p:cNvPicPr preferRelativeResize="0"/>
          <p:nvPr>
            <p:custDataLst>
              <p:tags r:id="rId14"/>
            </p:custDataLst>
          </p:nvPr>
        </p:nvPicPr>
        <p:blipFill rotWithShape="1">
          <a:blip r:embed="rId25">
            <a:alphaModFix/>
          </a:blip>
          <a:srcRect/>
          <a:stretch/>
        </p:blipFill>
        <p:spPr>
          <a:xfrm>
            <a:off x="9778974" y="3653939"/>
            <a:ext cx="614801" cy="614801"/>
          </a:xfrm>
          <a:prstGeom prst="rect">
            <a:avLst/>
          </a:prstGeom>
          <a:noFill/>
          <a:ln>
            <a:noFill/>
          </a:ln>
        </p:spPr>
      </p:pic>
      <p:pic>
        <p:nvPicPr>
          <p:cNvPr id="333" name="Google Shape;333;p6" descr="Circular flowchart with solid fill"/>
          <p:cNvPicPr preferRelativeResize="0"/>
          <p:nvPr>
            <p:custDataLst>
              <p:tags r:id="rId15"/>
            </p:custDataLst>
          </p:nvPr>
        </p:nvPicPr>
        <p:blipFill rotWithShape="1">
          <a:blip r:embed="rId26">
            <a:alphaModFix/>
          </a:blip>
          <a:srcRect/>
          <a:stretch/>
        </p:blipFill>
        <p:spPr>
          <a:xfrm>
            <a:off x="6686861" y="3645018"/>
            <a:ext cx="614801" cy="614801"/>
          </a:xfrm>
          <a:prstGeom prst="rect">
            <a:avLst/>
          </a:prstGeom>
          <a:noFill/>
          <a:ln>
            <a:noFill/>
          </a:ln>
        </p:spPr>
      </p:pic>
      <p:pic>
        <p:nvPicPr>
          <p:cNvPr id="334" name="Google Shape;334;p6" descr="Circular flowchart outline"/>
          <p:cNvPicPr preferRelativeResize="0"/>
          <p:nvPr>
            <p:custDataLst>
              <p:tags r:id="rId16"/>
            </p:custDataLst>
          </p:nvPr>
        </p:nvPicPr>
        <p:blipFill rotWithShape="1">
          <a:blip r:embed="rId27">
            <a:alphaModFix/>
          </a:blip>
          <a:srcRect/>
          <a:stretch/>
        </p:blipFill>
        <p:spPr>
          <a:xfrm>
            <a:off x="6710640" y="3682144"/>
            <a:ext cx="543347" cy="543347"/>
          </a:xfrm>
          <a:prstGeom prst="rect">
            <a:avLst/>
          </a:prstGeom>
          <a:noFill/>
          <a:ln>
            <a:noFill/>
          </a:ln>
        </p:spPr>
      </p:pic>
      <p:pic>
        <p:nvPicPr>
          <p:cNvPr id="335" name="Google Shape;335;p6" descr="Send with solid fill"/>
          <p:cNvPicPr preferRelativeResize="0"/>
          <p:nvPr>
            <p:custDataLst>
              <p:tags r:id="rId17"/>
            </p:custDataLst>
          </p:nvPr>
        </p:nvPicPr>
        <p:blipFill rotWithShape="1">
          <a:blip r:embed="rId28">
            <a:alphaModFix/>
          </a:blip>
          <a:srcRect/>
          <a:stretch/>
        </p:blipFill>
        <p:spPr>
          <a:xfrm>
            <a:off x="3703427" y="3656513"/>
            <a:ext cx="614801" cy="614801"/>
          </a:xfrm>
          <a:prstGeom prst="rect">
            <a:avLst/>
          </a:prstGeom>
          <a:noFill/>
          <a:ln>
            <a:noFill/>
          </a:ln>
        </p:spPr>
      </p:pic>
      <p:pic>
        <p:nvPicPr>
          <p:cNvPr id="336" name="Google Shape;336;p6" descr="Lightbulb and gear outline"/>
          <p:cNvPicPr preferRelativeResize="0"/>
          <p:nvPr>
            <p:custDataLst>
              <p:tags r:id="rId18"/>
            </p:custDataLst>
          </p:nvPr>
        </p:nvPicPr>
        <p:blipFill rotWithShape="1">
          <a:blip r:embed="rId29">
            <a:alphaModFix/>
          </a:blip>
          <a:srcRect/>
          <a:stretch/>
        </p:blipFill>
        <p:spPr>
          <a:xfrm>
            <a:off x="9802754" y="3671286"/>
            <a:ext cx="543347" cy="543347"/>
          </a:xfrm>
          <a:prstGeom prst="rect">
            <a:avLst/>
          </a:prstGeom>
          <a:noFill/>
          <a:ln>
            <a:noFill/>
          </a:ln>
        </p:spPr>
      </p:pic>
      <p:pic>
        <p:nvPicPr>
          <p:cNvPr id="337" name="Google Shape;337;p6" descr="Email with solid fill"/>
          <p:cNvPicPr preferRelativeResize="0"/>
          <p:nvPr>
            <p:custDataLst>
              <p:tags r:id="rId19"/>
            </p:custDataLst>
          </p:nvPr>
        </p:nvPicPr>
        <p:blipFill rotWithShape="1">
          <a:blip r:embed="rId30">
            <a:alphaModFix/>
          </a:blip>
          <a:srcRect/>
          <a:stretch/>
        </p:blipFill>
        <p:spPr>
          <a:xfrm>
            <a:off x="1162072" y="3647507"/>
            <a:ext cx="567126" cy="567126"/>
          </a:xfrm>
          <a:prstGeom prst="rect">
            <a:avLst/>
          </a:prstGeom>
          <a:noFill/>
          <a:ln>
            <a:noFill/>
          </a:ln>
        </p:spPr>
      </p:pic>
      <p:pic>
        <p:nvPicPr>
          <p:cNvPr id="338" name="Google Shape;338;p6" descr="Email outline"/>
          <p:cNvPicPr preferRelativeResize="0"/>
          <p:nvPr>
            <p:custDataLst>
              <p:tags r:id="rId20"/>
            </p:custDataLst>
          </p:nvPr>
        </p:nvPicPr>
        <p:blipFill rotWithShape="1">
          <a:blip r:embed="rId31">
            <a:alphaModFix/>
          </a:blip>
          <a:srcRect/>
          <a:stretch/>
        </p:blipFill>
        <p:spPr>
          <a:xfrm>
            <a:off x="1162072" y="3665835"/>
            <a:ext cx="530469" cy="530469"/>
          </a:xfrm>
          <a:prstGeom prst="rect">
            <a:avLst/>
          </a:prstGeom>
          <a:noFill/>
          <a:ln>
            <a:noFill/>
          </a:ln>
        </p:spPr>
      </p:pic>
      <p:pic>
        <p:nvPicPr>
          <p:cNvPr id="339" name="Google Shape;339;p6" descr="Send outline"/>
          <p:cNvPicPr preferRelativeResize="0"/>
          <p:nvPr>
            <p:custDataLst>
              <p:tags r:id="rId21"/>
            </p:custDataLst>
          </p:nvPr>
        </p:nvPicPr>
        <p:blipFill rotWithShape="1">
          <a:blip r:embed="rId32">
            <a:alphaModFix/>
          </a:blip>
          <a:srcRect/>
          <a:stretch/>
        </p:blipFill>
        <p:spPr>
          <a:xfrm>
            <a:off x="3728956" y="3695167"/>
            <a:ext cx="543347" cy="543347"/>
          </a:xfrm>
          <a:prstGeom prst="rect">
            <a:avLst/>
          </a:prstGeom>
          <a:noFill/>
          <a:ln>
            <a:noFill/>
          </a:ln>
        </p:spPr>
      </p:pic>
      <p:pic>
        <p:nvPicPr>
          <p:cNvPr id="340" name="Google Shape;340;p6"/>
          <p:cNvPicPr preferRelativeResize="0"/>
          <p:nvPr>
            <p:custDataLst>
              <p:tags r:id="rId22"/>
            </p:custDataLst>
          </p:nvPr>
        </p:nvPicPr>
        <p:blipFill rotWithShape="1">
          <a:blip r:embed="rId33">
            <a:alphaModFix/>
          </a:blip>
          <a:srcRect/>
          <a:stretch/>
        </p:blipFill>
        <p:spPr>
          <a:xfrm>
            <a:off x="9408127" y="3400229"/>
            <a:ext cx="1213834" cy="11043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
          <p:cNvSpPr txBox="1">
            <a:spLocks noGrp="1"/>
          </p:cNvSpPr>
          <p:nvPr>
            <p:ph type="ftr" idx="11"/>
            <p:custDataLst>
              <p:tags r:id="rId1"/>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   |</a:t>
            </a:r>
            <a:endParaRPr/>
          </a:p>
        </p:txBody>
      </p:sp>
      <p:sp>
        <p:nvSpPr>
          <p:cNvPr id="347" name="Google Shape;347;p7"/>
          <p:cNvSpPr txBox="1">
            <a:spLocks noGrp="1"/>
          </p:cNvSpPr>
          <p:nvPr>
            <p:ph type="sldNum" idx="12"/>
            <p:custDataLst>
              <p:tags r:id="rId2"/>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7</a:t>
            </a:fld>
            <a:endParaRPr/>
          </a:p>
        </p:txBody>
      </p:sp>
      <p:sp>
        <p:nvSpPr>
          <p:cNvPr id="348" name="Google Shape;348;p7"/>
          <p:cNvSpPr/>
          <p:nvPr>
            <p:custDataLst>
              <p:tags r:id="rId3"/>
            </p:custDataLst>
          </p:nvPr>
        </p:nvSpPr>
        <p:spPr>
          <a:xfrm>
            <a:off x="0" y="0"/>
            <a:ext cx="12192000" cy="1083365"/>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7"/>
          <p:cNvSpPr/>
          <p:nvPr>
            <p:custDataLst>
              <p:tags r:id="rId4"/>
            </p:custDataLst>
          </p:nvPr>
        </p:nvSpPr>
        <p:spPr>
          <a:xfrm>
            <a:off x="700588" y="520226"/>
            <a:ext cx="6326377" cy="11262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7"/>
          <p:cNvSpPr txBox="1"/>
          <p:nvPr>
            <p:custDataLst>
              <p:tags r:id="rId5"/>
            </p:custDataLst>
          </p:nvPr>
        </p:nvSpPr>
        <p:spPr>
          <a:xfrm>
            <a:off x="834400" y="667866"/>
            <a:ext cx="8431519"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000" b="1">
                <a:solidFill>
                  <a:schemeClr val="accent1"/>
                </a:solidFill>
                <a:latin typeface="Century Gothic"/>
                <a:ea typeface="Century Gothic"/>
                <a:cs typeface="Century Gothic"/>
                <a:sym typeface="Century Gothic"/>
              </a:rPr>
              <a:t>Le processus de partenariat</a:t>
            </a:r>
            <a:endParaRPr sz="3000" dirty="0"/>
          </a:p>
        </p:txBody>
      </p:sp>
      <p:sp>
        <p:nvSpPr>
          <p:cNvPr id="351" name="Google Shape;351;p7"/>
          <p:cNvSpPr/>
          <p:nvPr>
            <p:custDataLst>
              <p:tags r:id="rId6"/>
            </p:custDataLst>
          </p:nvPr>
        </p:nvSpPr>
        <p:spPr>
          <a:xfrm>
            <a:off x="1044330" y="2696022"/>
            <a:ext cx="2256185" cy="225618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7"/>
          <p:cNvSpPr/>
          <p:nvPr>
            <p:custDataLst>
              <p:tags r:id="rId7"/>
            </p:custDataLst>
          </p:nvPr>
        </p:nvSpPr>
        <p:spPr>
          <a:xfrm>
            <a:off x="3644964" y="2696022"/>
            <a:ext cx="2256185" cy="225618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7"/>
          <p:cNvSpPr/>
          <p:nvPr>
            <p:custDataLst>
              <p:tags r:id="rId8"/>
            </p:custDataLst>
          </p:nvPr>
        </p:nvSpPr>
        <p:spPr>
          <a:xfrm>
            <a:off x="6247464" y="2696022"/>
            <a:ext cx="2256185" cy="225618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7"/>
          <p:cNvSpPr/>
          <p:nvPr>
            <p:custDataLst>
              <p:tags r:id="rId9"/>
            </p:custDataLst>
          </p:nvPr>
        </p:nvSpPr>
        <p:spPr>
          <a:xfrm>
            <a:off x="8849964" y="2696022"/>
            <a:ext cx="2256185" cy="225618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7"/>
          <p:cNvSpPr txBox="1"/>
          <p:nvPr>
            <p:custDataLst>
              <p:tags r:id="rId10"/>
            </p:custDataLst>
          </p:nvPr>
        </p:nvSpPr>
        <p:spPr>
          <a:xfrm>
            <a:off x="698015" y="3723645"/>
            <a:ext cx="105403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8800" b="1" dirty="0">
                <a:solidFill>
                  <a:schemeClr val="accent2"/>
                </a:solidFill>
                <a:latin typeface="Century Gothic"/>
                <a:ea typeface="Century Gothic"/>
                <a:cs typeface="Century Gothic"/>
                <a:sym typeface="Century Gothic"/>
              </a:rPr>
              <a:t>1</a:t>
            </a:r>
            <a:endParaRPr dirty="0"/>
          </a:p>
        </p:txBody>
      </p:sp>
      <p:sp>
        <p:nvSpPr>
          <p:cNvPr id="356" name="Google Shape;356;p7"/>
          <p:cNvSpPr txBox="1"/>
          <p:nvPr>
            <p:custDataLst>
              <p:tags r:id="rId11"/>
            </p:custDataLst>
          </p:nvPr>
        </p:nvSpPr>
        <p:spPr>
          <a:xfrm>
            <a:off x="3117947" y="3723645"/>
            <a:ext cx="105403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8800" b="1">
                <a:solidFill>
                  <a:schemeClr val="accent2"/>
                </a:solidFill>
                <a:latin typeface="Century Gothic"/>
                <a:ea typeface="Century Gothic"/>
                <a:cs typeface="Century Gothic"/>
                <a:sym typeface="Century Gothic"/>
              </a:rPr>
              <a:t>2</a:t>
            </a:r>
            <a:endParaRPr/>
          </a:p>
        </p:txBody>
      </p:sp>
      <p:sp>
        <p:nvSpPr>
          <p:cNvPr id="357" name="Google Shape;357;p7"/>
          <p:cNvSpPr txBox="1"/>
          <p:nvPr>
            <p:custDataLst>
              <p:tags r:id="rId12"/>
            </p:custDataLst>
          </p:nvPr>
        </p:nvSpPr>
        <p:spPr>
          <a:xfrm>
            <a:off x="5755161" y="3723645"/>
            <a:ext cx="105403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8800" b="1">
                <a:solidFill>
                  <a:schemeClr val="accent2"/>
                </a:solidFill>
                <a:latin typeface="Century Gothic"/>
                <a:ea typeface="Century Gothic"/>
                <a:cs typeface="Century Gothic"/>
                <a:sym typeface="Century Gothic"/>
              </a:rPr>
              <a:t>3</a:t>
            </a:r>
            <a:endParaRPr/>
          </a:p>
        </p:txBody>
      </p:sp>
      <p:sp>
        <p:nvSpPr>
          <p:cNvPr id="358" name="Google Shape;358;p7"/>
          <p:cNvSpPr txBox="1"/>
          <p:nvPr>
            <p:custDataLst>
              <p:tags r:id="rId13"/>
            </p:custDataLst>
          </p:nvPr>
        </p:nvSpPr>
        <p:spPr>
          <a:xfrm>
            <a:off x="8359459" y="3723645"/>
            <a:ext cx="105403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8800" b="1">
                <a:solidFill>
                  <a:schemeClr val="accent2"/>
                </a:solidFill>
                <a:latin typeface="Century Gothic"/>
                <a:ea typeface="Century Gothic"/>
                <a:cs typeface="Century Gothic"/>
                <a:sym typeface="Century Gothic"/>
              </a:rPr>
              <a:t>4</a:t>
            </a:r>
            <a:endParaRPr/>
          </a:p>
        </p:txBody>
      </p:sp>
      <p:sp>
        <p:nvSpPr>
          <p:cNvPr id="359" name="Google Shape;359;p7"/>
          <p:cNvSpPr/>
          <p:nvPr>
            <p:custDataLst>
              <p:tags r:id="rId14"/>
            </p:custDataLst>
          </p:nvPr>
        </p:nvSpPr>
        <p:spPr>
          <a:xfrm>
            <a:off x="1134680" y="3334750"/>
            <a:ext cx="2075483"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fr-CA" sz="2000" b="1">
                <a:solidFill>
                  <a:schemeClr val="lt1"/>
                </a:solidFill>
                <a:latin typeface="Calibri"/>
                <a:ea typeface="Calibri"/>
                <a:cs typeface="Calibri"/>
                <a:sym typeface="Calibri"/>
              </a:rPr>
              <a:t>Travailler avec le responsable du projet pour trouver la meilleure façon d’agir</a:t>
            </a:r>
          </a:p>
        </p:txBody>
      </p:sp>
      <p:sp>
        <p:nvSpPr>
          <p:cNvPr id="360" name="Google Shape;360;p7"/>
          <p:cNvSpPr/>
          <p:nvPr>
            <p:custDataLst>
              <p:tags r:id="rId15"/>
            </p:custDataLst>
          </p:nvPr>
        </p:nvSpPr>
        <p:spPr>
          <a:xfrm>
            <a:off x="3644964" y="3385881"/>
            <a:ext cx="2266951" cy="978689"/>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CA" sz="2400" b="1">
                <a:solidFill>
                  <a:schemeClr val="lt1"/>
                </a:solidFill>
                <a:latin typeface="Calibri"/>
                <a:ea typeface="Calibri"/>
                <a:cs typeface="Calibri"/>
                <a:sym typeface="Calibri"/>
              </a:rPr>
              <a:t>Recruter et interviewer les candidats</a:t>
            </a:r>
            <a:endParaRPr sz="2400" b="1">
              <a:solidFill>
                <a:schemeClr val="lt1"/>
              </a:solidFill>
              <a:latin typeface="Calibri"/>
              <a:ea typeface="Calibri"/>
              <a:cs typeface="Calibri"/>
              <a:sym typeface="Calibri"/>
            </a:endParaRPr>
          </a:p>
        </p:txBody>
      </p:sp>
      <p:sp>
        <p:nvSpPr>
          <p:cNvPr id="361" name="Google Shape;361;p7"/>
          <p:cNvSpPr/>
          <p:nvPr>
            <p:custDataLst>
              <p:tags r:id="rId16"/>
            </p:custDataLst>
          </p:nvPr>
        </p:nvSpPr>
        <p:spPr>
          <a:xfrm>
            <a:off x="6236698" y="3376558"/>
            <a:ext cx="2266951"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CA" sz="2400" b="1">
                <a:solidFill>
                  <a:schemeClr val="lt1"/>
                </a:solidFill>
                <a:latin typeface="Calibri"/>
                <a:ea typeface="Calibri"/>
                <a:cs typeface="Calibri"/>
                <a:sym typeface="Calibri"/>
              </a:rPr>
              <a:t>Intégrer et former les nouveaux partenaires</a:t>
            </a:r>
            <a:endParaRPr sz="2400" b="1" dirty="0">
              <a:solidFill>
                <a:schemeClr val="lt1"/>
              </a:solidFill>
              <a:latin typeface="Calibri"/>
              <a:ea typeface="Calibri"/>
              <a:cs typeface="Calibri"/>
              <a:sym typeface="Calibri"/>
            </a:endParaRPr>
          </a:p>
        </p:txBody>
      </p:sp>
      <p:sp>
        <p:nvSpPr>
          <p:cNvPr id="362" name="Google Shape;362;p7"/>
          <p:cNvSpPr/>
          <p:nvPr>
            <p:custDataLst>
              <p:tags r:id="rId17"/>
            </p:custDataLst>
          </p:nvPr>
        </p:nvSpPr>
        <p:spPr>
          <a:xfrm>
            <a:off x="8828432" y="3327375"/>
            <a:ext cx="2266951"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CA" sz="2000" b="1">
                <a:solidFill>
                  <a:schemeClr val="lt1"/>
                </a:solidFill>
                <a:latin typeface="Calibri"/>
                <a:ea typeface="Calibri"/>
                <a:cs typeface="Calibri"/>
                <a:sym typeface="Calibri"/>
              </a:rPr>
              <a:t>Offrir un soutien et un perfectionnement continus</a:t>
            </a:r>
            <a:endParaRPr sz="2000" b="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
          <p:cNvSpPr txBox="1">
            <a:spLocks noGrp="1"/>
          </p:cNvSpPr>
          <p:nvPr>
            <p:ph type="ftr" idx="11"/>
            <p:custDataLst>
              <p:tags r:id="rId1"/>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   |</a:t>
            </a:r>
            <a:endParaRPr/>
          </a:p>
        </p:txBody>
      </p:sp>
      <p:sp>
        <p:nvSpPr>
          <p:cNvPr id="368" name="Google Shape;368;p8"/>
          <p:cNvSpPr txBox="1">
            <a:spLocks noGrp="1"/>
          </p:cNvSpPr>
          <p:nvPr>
            <p:ph type="sldNum" idx="12"/>
            <p:custDataLst>
              <p:tags r:id="rId2"/>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8</a:t>
            </a:fld>
            <a:endParaRPr/>
          </a:p>
        </p:txBody>
      </p:sp>
      <p:sp>
        <p:nvSpPr>
          <p:cNvPr id="369" name="Google Shape;369;p8"/>
          <p:cNvSpPr/>
          <p:nvPr>
            <p:custDataLst>
              <p:tags r:id="rId3"/>
            </p:custDataLst>
          </p:nvPr>
        </p:nvSpPr>
        <p:spPr>
          <a:xfrm>
            <a:off x="1092819" y="2445599"/>
            <a:ext cx="4968089" cy="3502457"/>
          </a:xfrm>
          <a:prstGeom prst="rect">
            <a:avLst/>
          </a:prstGeom>
          <a:noFill/>
          <a:ln>
            <a:noFill/>
          </a:ln>
        </p:spPr>
        <p:txBody>
          <a:bodyPr spcFirstLastPara="1" wrap="square" lIns="91425" tIns="45700" rIns="91425" bIns="45700" anchor="t" anchorCtr="0">
            <a:spAutoFit/>
          </a:bodyPr>
          <a:lstStyle/>
          <a:p>
            <a:pPr marL="285750" marR="0" lvl="0" indent="-285750" algn="l" rtl="0">
              <a:lnSpc>
                <a:spcPct val="80000"/>
              </a:lnSpc>
              <a:spcBef>
                <a:spcPts val="0"/>
              </a:spcBef>
              <a:spcAft>
                <a:spcPts val="0"/>
              </a:spcAft>
              <a:buClr>
                <a:srgbClr val="033325"/>
              </a:buClr>
              <a:buSzPts val="2800"/>
              <a:buFont typeface="Arial"/>
              <a:buChar char="•"/>
            </a:pPr>
            <a:r>
              <a:rPr lang="en-CA" sz="2800" b="1">
                <a:solidFill>
                  <a:srgbClr val="033325"/>
                </a:solidFill>
                <a:latin typeface="Calibri"/>
                <a:ea typeface="Calibri"/>
                <a:cs typeface="Calibri"/>
                <a:sym typeface="Calibri"/>
              </a:rPr>
              <a:t>Se faire le champion</a:t>
            </a:r>
            <a:r>
              <a:rPr lang="en-CA" sz="2800">
                <a:solidFill>
                  <a:srgbClr val="033325"/>
                </a:solidFill>
                <a:latin typeface="Calibri"/>
                <a:ea typeface="Calibri"/>
                <a:cs typeface="Calibri"/>
                <a:sym typeface="Calibri"/>
              </a:rPr>
              <a:t> du rôle des partenaires</a:t>
            </a:r>
            <a:endParaRPr lang="en-US"/>
          </a:p>
          <a:p>
            <a:pPr marL="285750" marR="0" lvl="0" indent="-285750" algn="l" rtl="0">
              <a:lnSpc>
                <a:spcPct val="80000"/>
              </a:lnSpc>
              <a:spcBef>
                <a:spcPts val="1200"/>
              </a:spcBef>
              <a:spcAft>
                <a:spcPts val="0"/>
              </a:spcAft>
              <a:buClr>
                <a:srgbClr val="033325"/>
              </a:buClr>
              <a:buSzPts val="2800"/>
              <a:buFont typeface="Arial"/>
              <a:buChar char="•"/>
            </a:pPr>
            <a:r>
              <a:rPr lang="en-US" sz="2800" b="1">
                <a:solidFill>
                  <a:srgbClr val="033325"/>
                </a:solidFill>
                <a:latin typeface="Calibri"/>
                <a:ea typeface="Calibri"/>
                <a:cs typeface="Calibri"/>
                <a:sym typeface="Calibri"/>
              </a:rPr>
              <a:t>Créer un espace </a:t>
            </a:r>
            <a:r>
              <a:rPr lang="en-US" sz="2800">
                <a:solidFill>
                  <a:srgbClr val="033325"/>
                </a:solidFill>
                <a:latin typeface="Calibri"/>
                <a:ea typeface="Calibri"/>
                <a:cs typeface="Calibri"/>
                <a:sym typeface="Calibri"/>
              </a:rPr>
              <a:t>où les partenaires pourront participer et contribuer au dialogue</a:t>
            </a:r>
            <a:endParaRPr lang="en-US"/>
          </a:p>
          <a:p>
            <a:pPr marL="285750" marR="0" lvl="0" indent="-285750" algn="l" rtl="0">
              <a:lnSpc>
                <a:spcPct val="80000"/>
              </a:lnSpc>
              <a:spcBef>
                <a:spcPts val="1200"/>
              </a:spcBef>
              <a:spcAft>
                <a:spcPts val="0"/>
              </a:spcAft>
              <a:buClr>
                <a:srgbClr val="033325"/>
              </a:buClr>
              <a:buSzPts val="2800"/>
              <a:buFont typeface="Arial"/>
              <a:buChar char="•"/>
            </a:pPr>
            <a:r>
              <a:rPr lang="en-CA" sz="2800">
                <a:solidFill>
                  <a:srgbClr val="033325"/>
                </a:solidFill>
                <a:latin typeface="Calibri"/>
                <a:ea typeface="Calibri"/>
                <a:cs typeface="Calibri"/>
                <a:sym typeface="Calibri"/>
              </a:rPr>
              <a:t>Éviter l’emploi d’</a:t>
            </a:r>
            <a:r>
              <a:rPr lang="en-CA" sz="2800" b="1">
                <a:solidFill>
                  <a:srgbClr val="033325"/>
                </a:solidFill>
                <a:latin typeface="Calibri"/>
                <a:ea typeface="Calibri"/>
                <a:cs typeface="Calibri"/>
                <a:sym typeface="Calibri"/>
              </a:rPr>
              <a:t>acronymes</a:t>
            </a:r>
            <a:r>
              <a:rPr lang="en-CA" sz="2800">
                <a:solidFill>
                  <a:srgbClr val="033325"/>
                </a:solidFill>
                <a:latin typeface="Calibri"/>
                <a:ea typeface="Calibri"/>
                <a:cs typeface="Calibri"/>
                <a:sym typeface="Calibri"/>
              </a:rPr>
              <a:t> et de terminologie médicale compliquée</a:t>
            </a:r>
            <a:endParaRPr sz="2800" dirty="0">
              <a:solidFill>
                <a:srgbClr val="033325"/>
              </a:solidFill>
              <a:latin typeface="Calibri"/>
              <a:ea typeface="Calibri"/>
              <a:cs typeface="Calibri"/>
              <a:sym typeface="Calibri"/>
            </a:endParaRPr>
          </a:p>
        </p:txBody>
      </p:sp>
      <p:sp>
        <p:nvSpPr>
          <p:cNvPr id="370" name="Google Shape;370;p8"/>
          <p:cNvSpPr/>
          <p:nvPr>
            <p:custDataLst>
              <p:tags r:id="rId4"/>
            </p:custDataLst>
          </p:nvPr>
        </p:nvSpPr>
        <p:spPr>
          <a:xfrm>
            <a:off x="6369262" y="2445599"/>
            <a:ext cx="4605455" cy="30038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80000"/>
              </a:lnSpc>
              <a:spcBef>
                <a:spcPts val="0"/>
              </a:spcBef>
              <a:spcAft>
                <a:spcPts val="0"/>
              </a:spcAft>
              <a:buClr>
                <a:srgbClr val="033325"/>
              </a:buClr>
              <a:buSzPts val="2800"/>
              <a:buFont typeface="Arial"/>
              <a:buChar char="•"/>
            </a:pPr>
            <a:r>
              <a:rPr lang="en-CA" sz="2800">
                <a:solidFill>
                  <a:srgbClr val="033325"/>
                </a:solidFill>
                <a:latin typeface="Calibri"/>
                <a:ea typeface="Calibri"/>
                <a:cs typeface="Calibri"/>
                <a:sym typeface="Calibri"/>
              </a:rPr>
              <a:t>Agir en qualité d’expert pour </a:t>
            </a:r>
            <a:r>
              <a:rPr lang="en-CA" sz="2800" b="1">
                <a:solidFill>
                  <a:srgbClr val="033325"/>
                </a:solidFill>
                <a:latin typeface="Calibri"/>
                <a:ea typeface="Calibri"/>
                <a:cs typeface="Calibri"/>
                <a:sym typeface="Calibri"/>
              </a:rPr>
              <a:t>répondre aux questions des partenaires</a:t>
            </a:r>
            <a:r>
              <a:rPr lang="en-CA" sz="2800">
                <a:solidFill>
                  <a:srgbClr val="033325"/>
                </a:solidFill>
                <a:latin typeface="Calibri"/>
                <a:ea typeface="Calibri"/>
                <a:cs typeface="Calibri"/>
                <a:sym typeface="Calibri"/>
              </a:rPr>
              <a:t> et donner suite à leurs commentaires</a:t>
            </a:r>
            <a:endParaRPr dirty="0"/>
          </a:p>
          <a:p>
            <a:pPr marL="285750" marR="0" lvl="0" indent="-285750" algn="l" rtl="0">
              <a:lnSpc>
                <a:spcPct val="80000"/>
              </a:lnSpc>
              <a:spcBef>
                <a:spcPts val="1200"/>
              </a:spcBef>
              <a:spcAft>
                <a:spcPts val="0"/>
              </a:spcAft>
              <a:buClr>
                <a:srgbClr val="033325"/>
              </a:buClr>
              <a:buSzPts val="2800"/>
              <a:buFont typeface="Arial"/>
              <a:buChar char="•"/>
            </a:pPr>
            <a:r>
              <a:rPr lang="en-CA" sz="2800">
                <a:solidFill>
                  <a:srgbClr val="033325"/>
                </a:solidFill>
                <a:latin typeface="Calibri"/>
                <a:ea typeface="Calibri"/>
                <a:cs typeface="Calibri"/>
                <a:sym typeface="Calibri"/>
              </a:rPr>
              <a:t>Traiter les partenaires, leurs points de vue et leurs expériences avec</a:t>
            </a:r>
            <a:r>
              <a:rPr lang="en-CA" sz="2800" b="1">
                <a:solidFill>
                  <a:srgbClr val="033325"/>
                </a:solidFill>
                <a:latin typeface="Calibri"/>
                <a:ea typeface="Calibri"/>
                <a:cs typeface="Calibri"/>
                <a:sym typeface="Calibri"/>
              </a:rPr>
              <a:t> respect</a:t>
            </a:r>
            <a:r>
              <a:rPr lang="en-CA" sz="2800">
                <a:solidFill>
                  <a:srgbClr val="033325"/>
                </a:solidFill>
                <a:latin typeface="Calibri"/>
                <a:ea typeface="Calibri"/>
                <a:cs typeface="Calibri"/>
                <a:sym typeface="Calibri"/>
              </a:rPr>
              <a:t> </a:t>
            </a:r>
            <a:endParaRPr dirty="0"/>
          </a:p>
        </p:txBody>
      </p:sp>
      <p:sp>
        <p:nvSpPr>
          <p:cNvPr id="371" name="Google Shape;371;p8"/>
          <p:cNvSpPr/>
          <p:nvPr>
            <p:custDataLst>
              <p:tags r:id="rId5"/>
            </p:custDataLst>
          </p:nvPr>
        </p:nvSpPr>
        <p:spPr>
          <a:xfrm>
            <a:off x="0" y="0"/>
            <a:ext cx="12192000" cy="1083365"/>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8"/>
          <p:cNvSpPr/>
          <p:nvPr>
            <p:custDataLst>
              <p:tags r:id="rId6"/>
            </p:custDataLst>
          </p:nvPr>
        </p:nvSpPr>
        <p:spPr>
          <a:xfrm>
            <a:off x="613897" y="520226"/>
            <a:ext cx="9516837" cy="11262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8"/>
          <p:cNvSpPr txBox="1"/>
          <p:nvPr>
            <p:custDataLst>
              <p:tags r:id="rId7"/>
            </p:custDataLst>
          </p:nvPr>
        </p:nvSpPr>
        <p:spPr>
          <a:xfrm>
            <a:off x="747711" y="667866"/>
            <a:ext cx="914400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b="1">
                <a:solidFill>
                  <a:schemeClr val="accent1"/>
                </a:solidFill>
                <a:latin typeface="Century Gothic"/>
                <a:ea typeface="Century Gothic"/>
                <a:cs typeface="Century Gothic"/>
                <a:sym typeface="Century Gothic"/>
              </a:rPr>
              <a:t>Conseils pour l’établissement d’un partenariat efficace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9"/>
          <p:cNvSpPr txBox="1">
            <a:spLocks noGrp="1"/>
          </p:cNvSpPr>
          <p:nvPr>
            <p:ph type="ftr" idx="11"/>
            <p:custDataLst>
              <p:tags r:id="rId1"/>
            </p:custDataLst>
          </p:nvPr>
        </p:nvSpPr>
        <p:spPr>
          <a:xfrm>
            <a:off x="9891712" y="6246812"/>
            <a:ext cx="121443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CA"/>
              <a:t>ESAO</a:t>
            </a:r>
            <a:endParaRPr/>
          </a:p>
        </p:txBody>
      </p:sp>
      <p:sp>
        <p:nvSpPr>
          <p:cNvPr id="380" name="Google Shape;380;p9"/>
          <p:cNvSpPr txBox="1">
            <a:spLocks noGrp="1"/>
          </p:cNvSpPr>
          <p:nvPr>
            <p:ph type="sldNum" idx="12"/>
            <p:custDataLst>
              <p:tags r:id="rId2"/>
            </p:custDataLst>
          </p:nvPr>
        </p:nvSpPr>
        <p:spPr>
          <a:xfrm>
            <a:off x="10963274" y="6246812"/>
            <a:ext cx="3905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9</a:t>
            </a:fld>
            <a:endParaRPr/>
          </a:p>
        </p:txBody>
      </p:sp>
      <p:sp>
        <p:nvSpPr>
          <p:cNvPr id="381" name="Google Shape;381;p9"/>
          <p:cNvSpPr txBox="1"/>
          <p:nvPr>
            <p:custDataLst>
              <p:tags r:id="rId3"/>
            </p:custDataLst>
          </p:nvPr>
        </p:nvSpPr>
        <p:spPr>
          <a:xfrm>
            <a:off x="7427258" y="1975588"/>
            <a:ext cx="4109862"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b="1">
                <a:solidFill>
                  <a:schemeClr val="accent1"/>
                </a:solidFill>
                <a:latin typeface="Century Gothic"/>
                <a:ea typeface="Century Gothic"/>
                <a:cs typeface="Century Gothic"/>
                <a:sym typeface="Century Gothic"/>
              </a:rPr>
              <a:t>Pour obtenir plus de renseignements sur les activités d’engagement communautaire de l’ESAO, communiquer avec :</a:t>
            </a:r>
            <a:endParaRPr sz="2000"/>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CA" sz="2400" b="1">
                <a:solidFill>
                  <a:schemeClr val="dk1"/>
                </a:solidFill>
                <a:latin typeface="Calibri"/>
                <a:ea typeface="Calibri"/>
                <a:cs typeface="Calibri"/>
                <a:sym typeface="Calibri"/>
              </a:rPr>
              <a:t>Leah Hodgson</a:t>
            </a:r>
            <a:endParaRPr/>
          </a:p>
          <a:p>
            <a:pPr marL="0" marR="0" lvl="0" indent="0" algn="l" rtl="0">
              <a:spcBef>
                <a:spcPts val="0"/>
              </a:spcBef>
              <a:spcAft>
                <a:spcPts val="0"/>
              </a:spcAft>
              <a:buNone/>
            </a:pPr>
            <a:r>
              <a:rPr lang="en-CA" sz="2400" u="sng">
                <a:solidFill>
                  <a:schemeClr val="accent1"/>
                </a:solidFill>
                <a:latin typeface="Calibri"/>
                <a:ea typeface="Calibri"/>
                <a:cs typeface="Calibri"/>
                <a:sym typeface="Calibri"/>
              </a:rPr>
              <a:t>leah.hodgson@algomaoht.ca</a:t>
            </a:r>
            <a:endParaRPr/>
          </a:p>
          <a:p>
            <a:pPr marL="0" marR="0" lvl="0" indent="0" algn="l" rtl="0">
              <a:spcBef>
                <a:spcPts val="0"/>
              </a:spcBef>
              <a:spcAft>
                <a:spcPts val="0"/>
              </a:spcAft>
              <a:buNone/>
            </a:pPr>
            <a:r>
              <a:rPr lang="en-CA" sz="2400">
                <a:solidFill>
                  <a:schemeClr val="dk1"/>
                </a:solidFill>
                <a:latin typeface="Calibri"/>
                <a:ea typeface="Calibri"/>
                <a:cs typeface="Calibri"/>
                <a:sym typeface="Calibri"/>
              </a:rPr>
              <a:t>705 989-4813</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1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20"/>
</p:tagLst>
</file>

<file path=ppt/tags/tag52.xml><?xml version="1.0" encoding="utf-8"?>
<p:tagLst xmlns:a="http://schemas.openxmlformats.org/drawingml/2006/main" xmlns:r="http://schemas.openxmlformats.org/officeDocument/2006/relationships" xmlns:p="http://schemas.openxmlformats.org/presentationml/2006/main">
  <p:tag name="NUM" val="21"/>
</p:tagLst>
</file>

<file path=ppt/tags/tag53.xml><?xml version="1.0" encoding="utf-8"?>
<p:tagLst xmlns:a="http://schemas.openxmlformats.org/drawingml/2006/main" xmlns:r="http://schemas.openxmlformats.org/officeDocument/2006/relationships" xmlns:p="http://schemas.openxmlformats.org/presentationml/2006/main">
  <p:tag name="NUM" val="2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12"/>
</p:tagLst>
</file>

<file path=ppt/tags/tag66.xml><?xml version="1.0" encoding="utf-8"?>
<p:tagLst xmlns:a="http://schemas.openxmlformats.org/drawingml/2006/main" xmlns:r="http://schemas.openxmlformats.org/officeDocument/2006/relationships" xmlns:p="http://schemas.openxmlformats.org/presentationml/2006/main">
  <p:tag name="NUM" val="13"/>
</p:tagLst>
</file>

<file path=ppt/tags/tag67.xml><?xml version="1.0" encoding="utf-8"?>
<p:tagLst xmlns:a="http://schemas.openxmlformats.org/drawingml/2006/main" xmlns:r="http://schemas.openxmlformats.org/officeDocument/2006/relationships" xmlns:p="http://schemas.openxmlformats.org/presentationml/2006/main">
  <p:tag name="NUM" val="14"/>
</p:tagLst>
</file>

<file path=ppt/tags/tag68.xml><?xml version="1.0" encoding="utf-8"?>
<p:tagLst xmlns:a="http://schemas.openxmlformats.org/drawingml/2006/main" xmlns:r="http://schemas.openxmlformats.org/officeDocument/2006/relationships" xmlns:p="http://schemas.openxmlformats.org/presentationml/2006/main">
  <p:tag name="NUM" val="15"/>
</p:tagLst>
</file>

<file path=ppt/tags/tag69.xml><?xml version="1.0" encoding="utf-8"?>
<p:tagLst xmlns:a="http://schemas.openxmlformats.org/drawingml/2006/main" xmlns:r="http://schemas.openxmlformats.org/officeDocument/2006/relationships" xmlns:p="http://schemas.openxmlformats.org/presentationml/2006/main">
  <p:tag name="NUM" val="16"/>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7"/>
</p:tagLst>
</file>

<file path=ppt/tags/tag71.xml><?xml version="1.0" encoding="utf-8"?>
<p:tagLst xmlns:a="http://schemas.openxmlformats.org/drawingml/2006/main" xmlns:r="http://schemas.openxmlformats.org/officeDocument/2006/relationships" xmlns:p="http://schemas.openxmlformats.org/presentationml/2006/main">
  <p:tag name="NUM" val="18"/>
</p:tagLst>
</file>

<file path=ppt/tags/tag72.xml><?xml version="1.0" encoding="utf-8"?>
<p:tagLst xmlns:a="http://schemas.openxmlformats.org/drawingml/2006/main" xmlns:r="http://schemas.openxmlformats.org/officeDocument/2006/relationships" xmlns:p="http://schemas.openxmlformats.org/presentationml/2006/main">
  <p:tag name="NUM" val="19"/>
</p:tagLst>
</file>

<file path=ppt/tags/tag73.xml><?xml version="1.0" encoding="utf-8"?>
<p:tagLst xmlns:a="http://schemas.openxmlformats.org/drawingml/2006/main" xmlns:r="http://schemas.openxmlformats.org/officeDocument/2006/relationships" xmlns:p="http://schemas.openxmlformats.org/presentationml/2006/main">
  <p:tag name="NUM" val="20"/>
</p:tagLst>
</file>

<file path=ppt/tags/tag74.xml><?xml version="1.0" encoding="utf-8"?>
<p:tagLst xmlns:a="http://schemas.openxmlformats.org/drawingml/2006/main" xmlns:r="http://schemas.openxmlformats.org/officeDocument/2006/relationships" xmlns:p="http://schemas.openxmlformats.org/presentationml/2006/main">
  <p:tag name="NUM" val="21"/>
</p:tagLst>
</file>

<file path=ppt/tags/tag75.xml><?xml version="1.0" encoding="utf-8"?>
<p:tagLst xmlns:a="http://schemas.openxmlformats.org/drawingml/2006/main" xmlns:r="http://schemas.openxmlformats.org/officeDocument/2006/relationships" xmlns:p="http://schemas.openxmlformats.org/presentationml/2006/main">
  <p:tag name="NUM" val="2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15"/>
</p:tagLst>
</file>

<file path=ppt/tags/tag91.xml><?xml version="1.0" encoding="utf-8"?>
<p:tagLst xmlns:a="http://schemas.openxmlformats.org/drawingml/2006/main" xmlns:r="http://schemas.openxmlformats.org/officeDocument/2006/relationships" xmlns:p="http://schemas.openxmlformats.org/presentationml/2006/main">
  <p:tag name="NUM" val="16"/>
</p:tagLst>
</file>

<file path=ppt/tags/tag92.xml><?xml version="1.0" encoding="utf-8"?>
<p:tagLst xmlns:a="http://schemas.openxmlformats.org/drawingml/2006/main" xmlns:r="http://schemas.openxmlformats.org/officeDocument/2006/relationships" xmlns:p="http://schemas.openxmlformats.org/presentationml/2006/main">
  <p:tag name="NUM" val="17"/>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Office Theme">
  <a:themeElements>
    <a:clrScheme name="Algoma OHT">
      <a:dk1>
        <a:srgbClr val="000000"/>
      </a:dk1>
      <a:lt1>
        <a:srgbClr val="FFFFFF"/>
      </a:lt1>
      <a:dk2>
        <a:srgbClr val="3F3F3F"/>
      </a:dk2>
      <a:lt2>
        <a:srgbClr val="F2F2F2"/>
      </a:lt2>
      <a:accent1>
        <a:srgbClr val="009966"/>
      </a:accent1>
      <a:accent2>
        <a:srgbClr val="9CEE8C"/>
      </a:accent2>
      <a:accent3>
        <a:srgbClr val="86DBDB"/>
      </a:accent3>
      <a:accent4>
        <a:srgbClr val="056046"/>
      </a:accent4>
      <a:accent5>
        <a:srgbClr val="05475E"/>
      </a:accent5>
      <a:accent6>
        <a:srgbClr val="E1F9DC"/>
      </a:accent6>
      <a:hlink>
        <a:srgbClr val="86DBDB"/>
      </a:hlink>
      <a:folHlink>
        <a:srgbClr val="FFCC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760</Words>
  <Application>Microsoft Office PowerPoint</Application>
  <PresentationFormat>Widescreen</PresentationFormat>
  <Paragraphs>76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Arial</vt:lpstr>
      <vt:lpstr>Calibri</vt:lpstr>
      <vt:lpstr>Office Theme</vt:lpstr>
      <vt:lpstr>Établissement d’un partenariat communautaire avec l’ESAO –   CE À QUOI VOUS POUVEZ VOUS ATTENDRE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AOHT Community Engagement:   WHAT TO EXPECT</dc:title>
  <dc:creator>Leah Hodgson</dc:creator>
  <cp:lastModifiedBy>Louise Malloch</cp:lastModifiedBy>
  <cp:revision>12</cp:revision>
  <dcterms:created xsi:type="dcterms:W3CDTF">2021-01-05T18:03:46Z</dcterms:created>
  <dcterms:modified xsi:type="dcterms:W3CDTF">2023-01-09T13:05:32Z</dcterms:modified>
</cp:coreProperties>
</file>